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26" r:id="rId7"/>
    <p:sldId id="327" r:id="rId8"/>
    <p:sldId id="286" r:id="rId9"/>
    <p:sldId id="330" r:id="rId10"/>
    <p:sldId id="331" r:id="rId11"/>
    <p:sldId id="332" r:id="rId12"/>
    <p:sldId id="333" r:id="rId13"/>
    <p:sldId id="339" r:id="rId14"/>
    <p:sldId id="334" r:id="rId15"/>
    <p:sldId id="335" r:id="rId16"/>
    <p:sldId id="336" r:id="rId17"/>
    <p:sldId id="337" r:id="rId18"/>
    <p:sldId id="338" r:id="rId19"/>
    <p:sldId id="283"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88370" autoAdjust="0"/>
  </p:normalViewPr>
  <p:slideViewPr>
    <p:cSldViewPr snapToGrid="0" snapToObjects="1">
      <p:cViewPr varScale="1">
        <p:scale>
          <a:sx n="102" d="100"/>
          <a:sy n="102" d="100"/>
        </p:scale>
        <p:origin x="1764" y="102"/>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9/30/2022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9/30/2022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2</a:t>
            </a:fld>
            <a:endParaRPr lang="en-US" dirty="0"/>
          </a:p>
        </p:txBody>
      </p:sp>
    </p:spTree>
    <p:extLst>
      <p:ext uri="{BB962C8B-B14F-4D97-AF65-F5344CB8AC3E}">
        <p14:creationId xmlns:p14="http://schemas.microsoft.com/office/powerpoint/2010/main" val="140422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353427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information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246435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name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268318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campus contact information on this page.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1079628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9/30/2022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9/30/2022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9/30/2022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9/30/2022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883003"/>
            <a:ext cx="8503920" cy="726342"/>
          </a:xfrm>
        </p:spPr>
        <p:txBody>
          <a:bodyPr/>
          <a:lstStyle/>
          <a:p>
            <a:pPr>
              <a:lnSpc>
                <a:spcPts val="6800"/>
              </a:lnSpc>
            </a:pPr>
            <a:r>
              <a:rPr lang="en-US" sz="3600" kern="0" spc="110" dirty="0"/>
              <a:t>Every Student Succeeds Act (ESSA)</a:t>
            </a:r>
          </a:p>
        </p:txBody>
      </p:sp>
      <p:sp>
        <p:nvSpPr>
          <p:cNvPr id="19" name="Subtitle 18"/>
          <p:cNvSpPr>
            <a:spLocks noGrp="1"/>
          </p:cNvSpPr>
          <p:nvPr>
            <p:ph type="subTitle" idx="1"/>
          </p:nvPr>
        </p:nvSpPr>
        <p:spPr>
          <a:xfrm>
            <a:off x="246888" y="1609345"/>
            <a:ext cx="8714232" cy="1063800"/>
          </a:xfrm>
        </p:spPr>
        <p:txBody>
          <a:bodyPr>
            <a:normAutofit/>
          </a:bodyPr>
          <a:lstStyle/>
          <a:p>
            <a:r>
              <a:rPr lang="en-US" sz="2400" dirty="0"/>
              <a:t>Title I, Part A Program Annual Parent Meeting</a:t>
            </a:r>
          </a:p>
        </p:txBody>
      </p:sp>
      <p:sp>
        <p:nvSpPr>
          <p:cNvPr id="21" name="Text Placeholder 20"/>
          <p:cNvSpPr txBox="1">
            <a:spLocks/>
          </p:cNvSpPr>
          <p:nvPr/>
        </p:nvSpPr>
        <p:spPr>
          <a:xfrm>
            <a:off x="457200" y="4511323"/>
            <a:ext cx="4830763" cy="1752600"/>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Date</a:t>
            </a:r>
            <a:r>
              <a:rPr lang="en-US" sz="1800" i="1" dirty="0">
                <a:solidFill>
                  <a:srgbClr val="FFFFFF"/>
                </a:solidFill>
              </a:rPr>
              <a:t>: September 30, 2022</a:t>
            </a:r>
          </a:p>
          <a:p>
            <a:r>
              <a:rPr lang="en-US" sz="1800" b="1" i="1" dirty="0">
                <a:solidFill>
                  <a:srgbClr val="FFFFFF"/>
                </a:solidFill>
              </a:rPr>
              <a:t>Presenter: Dr. Cshenal Jackson</a:t>
            </a:r>
            <a:br>
              <a:rPr lang="en-US" sz="1800" i="1" dirty="0">
                <a:solidFill>
                  <a:srgbClr val="FFFFFF"/>
                </a:solidFill>
              </a:rPr>
            </a:br>
            <a:endParaRPr lang="en-US" sz="1800" i="1" dirty="0">
              <a:solidFill>
                <a:srgbClr val="FFFFFF"/>
              </a:solidFill>
            </a:endParaRPr>
          </a:p>
          <a:p>
            <a:r>
              <a:rPr lang="en-US" sz="1800" b="1" i="1" dirty="0">
                <a:solidFill>
                  <a:srgbClr val="FFFFFF"/>
                </a:solidFill>
              </a:rPr>
              <a:t>Campus Title I Contact</a:t>
            </a:r>
          </a:p>
        </p:txBody>
      </p:sp>
      <p:pic>
        <p:nvPicPr>
          <p:cNvPr id="2" name="Picture 1">
            <a:extLst>
              <a:ext uri="{FF2B5EF4-FFF2-40B4-BE49-F238E27FC236}">
                <a16:creationId xmlns:a16="http://schemas.microsoft.com/office/drawing/2014/main" id="{EF23A3A0-1E54-473D-B27C-3A3C8CCD4FBC}"/>
              </a:ext>
            </a:extLst>
          </p:cNvPr>
          <p:cNvPicPr>
            <a:picLocks noChangeAspect="1"/>
          </p:cNvPicPr>
          <p:nvPr/>
        </p:nvPicPr>
        <p:blipFill>
          <a:blip r:embed="rId3"/>
          <a:stretch>
            <a:fillRect/>
          </a:stretch>
        </p:blipFill>
        <p:spPr>
          <a:xfrm>
            <a:off x="179976" y="2346677"/>
            <a:ext cx="8382727" cy="853514"/>
          </a:xfrm>
          <a:prstGeom prst="rect">
            <a:avLst/>
          </a:prstGeom>
        </p:spPr>
      </p:pic>
      <p:sp>
        <p:nvSpPr>
          <p:cNvPr id="4" name="TextBox 3">
            <a:extLst>
              <a:ext uri="{FF2B5EF4-FFF2-40B4-BE49-F238E27FC236}">
                <a16:creationId xmlns:a16="http://schemas.microsoft.com/office/drawing/2014/main" id="{6B5E6A21-A95E-48B2-A6A9-545DFF474F06}"/>
              </a:ext>
            </a:extLst>
          </p:cNvPr>
          <p:cNvSpPr txBox="1"/>
          <p:nvPr/>
        </p:nvSpPr>
        <p:spPr>
          <a:xfrm>
            <a:off x="533400" y="3276600"/>
            <a:ext cx="6618514" cy="461665"/>
          </a:xfrm>
          <a:prstGeom prst="rect">
            <a:avLst/>
          </a:prstGeom>
          <a:noFill/>
        </p:spPr>
        <p:txBody>
          <a:bodyPr wrap="square" rtlCol="0">
            <a:spAutoFit/>
          </a:bodyPr>
          <a:lstStyle/>
          <a:p>
            <a:r>
              <a:rPr lang="en-US" sz="2400" dirty="0">
                <a:solidFill>
                  <a:schemeClr val="bg1"/>
                </a:solidFill>
              </a:rPr>
              <a:t>Junta </a:t>
            </a:r>
            <a:r>
              <a:rPr lang="en-US" sz="2400" dirty="0" err="1">
                <a:solidFill>
                  <a:schemeClr val="bg1"/>
                </a:solidFill>
              </a:rPr>
              <a:t>Anual</a:t>
            </a:r>
            <a:r>
              <a:rPr lang="en-US" sz="2400" dirty="0">
                <a:solidFill>
                  <a:schemeClr val="bg1"/>
                </a:solidFill>
              </a:rPr>
              <a:t> de Padres de </a:t>
            </a:r>
            <a:r>
              <a:rPr lang="en-US" sz="2400" dirty="0" err="1">
                <a:solidFill>
                  <a:schemeClr val="bg1"/>
                </a:solidFill>
              </a:rPr>
              <a:t>Titulo</a:t>
            </a:r>
            <a:r>
              <a:rPr lang="en-US" sz="2400" dirty="0">
                <a:solidFill>
                  <a:schemeClr val="bg1"/>
                </a:solidFill>
              </a:rPr>
              <a:t> I, </a:t>
            </a:r>
            <a:r>
              <a:rPr lang="en-US" sz="2400" dirty="0" err="1">
                <a:solidFill>
                  <a:schemeClr val="bg1"/>
                </a:solidFill>
              </a:rPr>
              <a:t>Parte</a:t>
            </a:r>
            <a:r>
              <a:rPr lang="en-US" sz="2400" dirty="0">
                <a:solidFill>
                  <a:schemeClr val="bg1"/>
                </a:solidFill>
              </a:rPr>
              <a:t> A</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101B-FDE5-432D-B50C-014671795627}"/>
              </a:ext>
            </a:extLst>
          </p:cNvPr>
          <p:cNvSpPr>
            <a:spLocks noGrp="1"/>
          </p:cNvSpPr>
          <p:nvPr>
            <p:ph type="title"/>
          </p:nvPr>
        </p:nvSpPr>
        <p:spPr>
          <a:xfrm>
            <a:off x="100207" y="-1261"/>
            <a:ext cx="4734839" cy="1281113"/>
          </a:xfrm>
        </p:spPr>
        <p:txBody>
          <a:bodyPr>
            <a:normAutofit fontScale="90000"/>
          </a:bodyPr>
          <a:lstStyle/>
          <a:p>
            <a:r>
              <a:rPr lang="en-US" dirty="0"/>
              <a:t>Parent Involvement Requirements</a:t>
            </a:r>
          </a:p>
        </p:txBody>
      </p:sp>
      <p:sp>
        <p:nvSpPr>
          <p:cNvPr id="3" name="Content Placeholder 2">
            <a:extLst>
              <a:ext uri="{FF2B5EF4-FFF2-40B4-BE49-F238E27FC236}">
                <a16:creationId xmlns:a16="http://schemas.microsoft.com/office/drawing/2014/main" id="{8CE813F5-0A11-4F41-8A1F-DBFEDFC33CF3}"/>
              </a:ext>
            </a:extLst>
          </p:cNvPr>
          <p:cNvSpPr>
            <a:spLocks noGrp="1"/>
          </p:cNvSpPr>
          <p:nvPr>
            <p:ph sz="half" idx="1"/>
          </p:nvPr>
        </p:nvSpPr>
        <p:spPr/>
        <p:txBody>
          <a:bodyPr>
            <a:normAutofit fontScale="55000" lnSpcReduction="20000"/>
          </a:bodyPr>
          <a:lstStyle/>
          <a:p>
            <a:r>
              <a:rPr lang="en-US" b="1" dirty="0">
                <a:solidFill>
                  <a:schemeClr val="accent5">
                    <a:lumMod val="75000"/>
                  </a:schemeClr>
                </a:solidFill>
              </a:rPr>
              <a:t>Title I Parent Meetings </a:t>
            </a:r>
            <a:r>
              <a:rPr lang="en-US" dirty="0">
                <a:solidFill>
                  <a:schemeClr val="tx1"/>
                </a:solidFill>
              </a:rPr>
              <a:t>– </a:t>
            </a:r>
            <a:r>
              <a:rPr lang="en-US" dirty="0">
                <a:solidFill>
                  <a:schemeClr val="accent5">
                    <a:lumMod val="75000"/>
                  </a:schemeClr>
                </a:solidFill>
              </a:rPr>
              <a:t>These are regular face-to-face </a:t>
            </a:r>
            <a:r>
              <a:rPr lang="en-US" b="1" u="sng" dirty="0">
                <a:solidFill>
                  <a:schemeClr val="accent5">
                    <a:lumMod val="75000"/>
                  </a:schemeClr>
                </a:solidFill>
              </a:rPr>
              <a:t>or</a:t>
            </a:r>
            <a:r>
              <a:rPr lang="en-US" dirty="0">
                <a:solidFill>
                  <a:schemeClr val="accent5">
                    <a:lumMod val="75000"/>
                  </a:schemeClr>
                </a:solidFill>
              </a:rPr>
              <a:t> virtual meetings to provide trainings to parents as well as collaborate with them about the progress of their child. We will </a:t>
            </a:r>
            <a:r>
              <a:rPr lang="en-US" u="sng" dirty="0">
                <a:solidFill>
                  <a:schemeClr val="accent5">
                    <a:lumMod val="75000"/>
                  </a:schemeClr>
                </a:solidFill>
              </a:rPr>
              <a:t>conduct at least 4 meetings each year.</a:t>
            </a:r>
            <a:r>
              <a:rPr lang="en-US" dirty="0">
                <a:solidFill>
                  <a:schemeClr val="accent5">
                    <a:lumMod val="75000"/>
                  </a:schemeClr>
                </a:solidFill>
              </a:rPr>
              <a:t> Each child’s education meeting will be </a:t>
            </a:r>
            <a:r>
              <a:rPr lang="en-US" u="sng" dirty="0">
                <a:solidFill>
                  <a:schemeClr val="accent5">
                    <a:lumMod val="75000"/>
                  </a:schemeClr>
                </a:solidFill>
              </a:rPr>
              <a:t>conducted twice</a:t>
            </a:r>
            <a:r>
              <a:rPr lang="en-US" dirty="0">
                <a:solidFill>
                  <a:schemeClr val="accent5">
                    <a:lumMod val="75000"/>
                  </a:schemeClr>
                </a:solidFill>
              </a:rPr>
              <a:t>; once in the morning and once in the evening and </a:t>
            </a:r>
            <a:r>
              <a:rPr lang="en-US" u="sng" dirty="0">
                <a:solidFill>
                  <a:schemeClr val="accent5">
                    <a:lumMod val="75000"/>
                  </a:schemeClr>
                </a:solidFill>
              </a:rPr>
              <a:t>on different days. </a:t>
            </a:r>
            <a:r>
              <a:rPr lang="en-US" dirty="0">
                <a:solidFill>
                  <a:schemeClr val="accent5">
                    <a:lumMod val="75000"/>
                  </a:schemeClr>
                </a:solidFill>
              </a:rPr>
              <a:t> A total of 8 meetings will be conducted </a:t>
            </a:r>
            <a:r>
              <a:rPr lang="en-US" u="sng" dirty="0">
                <a:solidFill>
                  <a:schemeClr val="accent5">
                    <a:lumMod val="75000"/>
                  </a:schemeClr>
                </a:solidFill>
              </a:rPr>
              <a:t>to accommodate parents.</a:t>
            </a:r>
          </a:p>
          <a:p>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r>
              <a:rPr lang="en-US" b="1" dirty="0">
                <a:solidFill>
                  <a:schemeClr val="accent5">
                    <a:lumMod val="75000"/>
                  </a:schemeClr>
                </a:solidFill>
              </a:rPr>
              <a:t>Parent and Family Engagement Surveys </a:t>
            </a:r>
            <a:r>
              <a:rPr lang="en-US" dirty="0"/>
              <a:t>– </a:t>
            </a:r>
            <a:r>
              <a:rPr lang="en-US" dirty="0">
                <a:solidFill>
                  <a:schemeClr val="accent5">
                    <a:lumMod val="75000"/>
                  </a:schemeClr>
                </a:solidFill>
              </a:rPr>
              <a:t>The External Funding Department will provide a parent survey at the end of the school year to evaluate the campus’ Title I, Part A Parent and Family Engagement Program. </a:t>
            </a:r>
            <a:endParaRPr lang="en-US" b="1" dirty="0">
              <a:solidFill>
                <a:schemeClr val="accent5">
                  <a:lumMod val="75000"/>
                </a:schemeClr>
              </a:solidFill>
            </a:endParaRPr>
          </a:p>
          <a:p>
            <a:endParaRPr lang="en-US" dirty="0"/>
          </a:p>
        </p:txBody>
      </p:sp>
      <p:sp>
        <p:nvSpPr>
          <p:cNvPr id="4" name="Content Placeholder 3">
            <a:extLst>
              <a:ext uri="{FF2B5EF4-FFF2-40B4-BE49-F238E27FC236}">
                <a16:creationId xmlns:a16="http://schemas.microsoft.com/office/drawing/2014/main" id="{B827287A-89F9-4291-9B60-CF7150B68EE2}"/>
              </a:ext>
            </a:extLst>
          </p:cNvPr>
          <p:cNvSpPr>
            <a:spLocks noGrp="1"/>
          </p:cNvSpPr>
          <p:nvPr>
            <p:ph sz="half" idx="2"/>
          </p:nvPr>
        </p:nvSpPr>
        <p:spPr/>
        <p:txBody>
          <a:bodyPr>
            <a:normAutofit fontScale="55000" lnSpcReduction="20000"/>
          </a:bodyPr>
          <a:lstStyle/>
          <a:p>
            <a:endParaRPr lang="es-ES" b="1" dirty="0"/>
          </a:p>
          <a:p>
            <a:r>
              <a:rPr lang="es-ES" b="1" dirty="0"/>
              <a:t>Reuniones de padres de Título I</a:t>
            </a:r>
            <a:r>
              <a:rPr lang="es-ES" dirty="0"/>
              <a:t>: Estas son reuniones presenciales o virtuales regulares para brindar capacitación a los padres y colaborar con ellos sobre el progreso de su hijo. Realizaremos al menos 4 reuniones cada año. La reunión de educación de cada niño se llevará a cabo dos veces; una vez por la mañana y una vez por la noche y en diferentes días. Se llevarán a cabo un total de 8 reuniones para acomodar a los padres.</a:t>
            </a:r>
          </a:p>
          <a:p>
            <a:endParaRPr lang="es-ES" dirty="0"/>
          </a:p>
          <a:p>
            <a:endParaRPr lang="es-ES" dirty="0"/>
          </a:p>
          <a:p>
            <a:r>
              <a:rPr lang="es-ES" b="1" dirty="0"/>
              <a:t>Encuestas de participación de los padres y la familia</a:t>
            </a:r>
            <a:r>
              <a:rPr lang="es-ES" dirty="0"/>
              <a:t>: el Departamento de Financiamiento Externo proporcionará una encuesta para los padres al final del año escolar para evaluar el Programa de Participación de los Padres y la Familia del Título I, Parte A del campus.</a:t>
            </a:r>
            <a:endParaRPr lang="en-US" dirty="0"/>
          </a:p>
        </p:txBody>
      </p:sp>
      <p:sp>
        <p:nvSpPr>
          <p:cNvPr id="5" name="Slide Number Placeholder 4">
            <a:extLst>
              <a:ext uri="{FF2B5EF4-FFF2-40B4-BE49-F238E27FC236}">
                <a16:creationId xmlns:a16="http://schemas.microsoft.com/office/drawing/2014/main" id="{1C1C65E3-0DA1-4F04-99B4-DD345ECE9193}"/>
              </a:ext>
            </a:extLst>
          </p:cNvPr>
          <p:cNvSpPr>
            <a:spLocks noGrp="1"/>
          </p:cNvSpPr>
          <p:nvPr>
            <p:ph type="sldNum" sz="quarter" idx="12"/>
          </p:nvPr>
        </p:nvSpPr>
        <p:spPr/>
        <p:txBody>
          <a:bodyPr/>
          <a:lstStyle/>
          <a:p>
            <a:fld id="{FD52C1F8-3BA5-F24E-8618-E52498D87186}" type="slidenum">
              <a:rPr lang="en-US" smtClean="0"/>
              <a:t>10</a:t>
            </a:fld>
            <a:endParaRPr lang="en-US" dirty="0"/>
          </a:p>
        </p:txBody>
      </p:sp>
      <p:sp>
        <p:nvSpPr>
          <p:cNvPr id="7" name="TextBox 6">
            <a:extLst>
              <a:ext uri="{FF2B5EF4-FFF2-40B4-BE49-F238E27FC236}">
                <a16:creationId xmlns:a16="http://schemas.microsoft.com/office/drawing/2014/main" id="{66D332CE-AD2D-4422-9584-299BF393991D}"/>
              </a:ext>
            </a:extLst>
          </p:cNvPr>
          <p:cNvSpPr txBox="1"/>
          <p:nvPr/>
        </p:nvSpPr>
        <p:spPr>
          <a:xfrm>
            <a:off x="4835045" y="193531"/>
            <a:ext cx="4208747" cy="830997"/>
          </a:xfrm>
          <a:prstGeom prst="rect">
            <a:avLst/>
          </a:prstGeom>
          <a:noFill/>
        </p:spPr>
        <p:txBody>
          <a:bodyPr wrap="square" rtlCol="0">
            <a:spAutoFit/>
          </a:bodyPr>
          <a:lstStyle/>
          <a:p>
            <a:r>
              <a:rPr lang="en-US" sz="2400" dirty="0" err="1"/>
              <a:t>Requisitos</a:t>
            </a:r>
            <a:r>
              <a:rPr lang="en-US" sz="2400" dirty="0"/>
              <a:t> para la </a:t>
            </a:r>
            <a:r>
              <a:rPr lang="en-US" sz="2400" dirty="0" err="1"/>
              <a:t>Participacion</a:t>
            </a:r>
            <a:r>
              <a:rPr lang="en-US" sz="2400" dirty="0"/>
              <a:t> de los Padres</a:t>
            </a:r>
          </a:p>
        </p:txBody>
      </p:sp>
    </p:spTree>
    <p:extLst>
      <p:ext uri="{BB962C8B-B14F-4D97-AF65-F5344CB8AC3E}">
        <p14:creationId xmlns:p14="http://schemas.microsoft.com/office/powerpoint/2010/main" val="296001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BD496-D385-414C-A481-4849584B4B54}"/>
              </a:ext>
            </a:extLst>
          </p:cNvPr>
          <p:cNvSpPr>
            <a:spLocks noGrp="1"/>
          </p:cNvSpPr>
          <p:nvPr>
            <p:ph type="title"/>
          </p:nvPr>
        </p:nvSpPr>
        <p:spPr>
          <a:xfrm>
            <a:off x="1444752" y="201168"/>
            <a:ext cx="6428232" cy="1283939"/>
          </a:xfrm>
        </p:spPr>
        <p:txBody>
          <a:bodyPr/>
          <a:lstStyle/>
          <a:p>
            <a:r>
              <a:rPr lang="en-US" dirty="0"/>
              <a:t>School</a:t>
            </a:r>
          </a:p>
        </p:txBody>
      </p:sp>
      <p:sp>
        <p:nvSpPr>
          <p:cNvPr id="3" name="Content Placeholder 2">
            <a:extLst>
              <a:ext uri="{FF2B5EF4-FFF2-40B4-BE49-F238E27FC236}">
                <a16:creationId xmlns:a16="http://schemas.microsoft.com/office/drawing/2014/main" id="{BEB9DAF3-9B37-48C4-ADC7-65EB6E4C40B9}"/>
              </a:ext>
            </a:extLst>
          </p:cNvPr>
          <p:cNvSpPr>
            <a:spLocks noGrp="1"/>
          </p:cNvSpPr>
          <p:nvPr>
            <p:ph sz="half" idx="1"/>
          </p:nvPr>
        </p:nvSpPr>
        <p:spPr/>
        <p:txBody>
          <a:bodyPr>
            <a:normAutofit fontScale="70000" lnSpcReduction="20000"/>
          </a:bodyPr>
          <a:lstStyle/>
          <a:p>
            <a:r>
              <a:rPr lang="en-US" sz="3300" dirty="0">
                <a:latin typeface="Calibri Light" panose="020F0302020204030204" pitchFamily="34" charset="0"/>
                <a:cs typeface="Calibri Light" panose="020F0302020204030204" pitchFamily="34" charset="0"/>
              </a:rPr>
              <a:t>At Hartsfield ES, we want you to be involved. Here are some ways that you can be involved in your child's school:</a:t>
            </a:r>
          </a:p>
          <a:p>
            <a:endParaRPr lang="en-US" sz="3300" dirty="0">
              <a:latin typeface="Calibri Light" panose="020F0302020204030204" pitchFamily="34" charset="0"/>
              <a:cs typeface="Calibri Light" panose="020F0302020204030204" pitchFamily="34" charset="0"/>
            </a:endParaRPr>
          </a:p>
          <a:p>
            <a:pPr marL="457200" lvl="1" indent="0">
              <a:buNone/>
            </a:pPr>
            <a:r>
              <a:rPr lang="en-US" sz="3300" b="1" dirty="0">
                <a:latin typeface="Calibri Light" panose="020F0302020204030204" pitchFamily="34" charset="0"/>
                <a:cs typeface="Calibri Light" panose="020F0302020204030204" pitchFamily="34" charset="0"/>
              </a:rPr>
              <a:t>1</a:t>
            </a:r>
            <a:r>
              <a:rPr lang="en-US" sz="3300" dirty="0">
                <a:latin typeface="Calibri Light" panose="020F0302020204030204" pitchFamily="34" charset="0"/>
                <a:cs typeface="Calibri Light" panose="020F0302020204030204" pitchFamily="34" charset="0"/>
              </a:rPr>
              <a:t>. Participate in revising or developing the School-Parent Compact.</a:t>
            </a:r>
          </a:p>
          <a:p>
            <a:pPr marL="457200" lvl="1" indent="0">
              <a:buNone/>
            </a:pPr>
            <a:r>
              <a:rPr lang="en-US" sz="3300" b="1" dirty="0">
                <a:latin typeface="Calibri Light" panose="020F0302020204030204" pitchFamily="34" charset="0"/>
                <a:cs typeface="Calibri Light" panose="020F0302020204030204" pitchFamily="34" charset="0"/>
              </a:rPr>
              <a:t>2. </a:t>
            </a:r>
            <a:r>
              <a:rPr lang="en-US" sz="3300" dirty="0">
                <a:latin typeface="Calibri Light" panose="020F0302020204030204" pitchFamily="34" charset="0"/>
                <a:cs typeface="Calibri Light" panose="020F0302020204030204" pitchFamily="34" charset="0"/>
              </a:rPr>
              <a:t>Participate in revising or developing the  Parent and Family Engagement Policy</a:t>
            </a:r>
            <a:r>
              <a:rPr lang="en-US" sz="3400" dirty="0">
                <a:latin typeface="Calibri Light" panose="020F0302020204030204" pitchFamily="34" charset="0"/>
                <a:cs typeface="Calibri Light" panose="020F0302020204030204" pitchFamily="34" charset="0"/>
              </a:rPr>
              <a:t>.</a:t>
            </a:r>
          </a:p>
          <a:p>
            <a:pPr marL="457200" lvl="1" indent="0">
              <a:buNone/>
            </a:pPr>
            <a:endParaRPr lang="en-US" sz="3400" dirty="0">
              <a:latin typeface="Calibri Light" panose="020F0302020204030204" pitchFamily="34" charset="0"/>
              <a:cs typeface="Calibri Light" panose="020F0302020204030204" pitchFamily="34" charset="0"/>
            </a:endParaRPr>
          </a:p>
          <a:p>
            <a:pPr marL="457200" lvl="1" indent="0">
              <a:buNone/>
            </a:pPr>
            <a:r>
              <a:rPr lang="en-US" sz="3400" dirty="0"/>
              <a:t>3. PTO</a:t>
            </a:r>
          </a:p>
          <a:p>
            <a:endParaRPr lang="en-US" dirty="0"/>
          </a:p>
        </p:txBody>
      </p:sp>
      <p:sp>
        <p:nvSpPr>
          <p:cNvPr id="4" name="Content Placeholder 3">
            <a:extLst>
              <a:ext uri="{FF2B5EF4-FFF2-40B4-BE49-F238E27FC236}">
                <a16:creationId xmlns:a16="http://schemas.microsoft.com/office/drawing/2014/main" id="{B397BD3A-6E10-4ABA-A138-9A681CF5C2F5}"/>
              </a:ext>
            </a:extLst>
          </p:cNvPr>
          <p:cNvSpPr>
            <a:spLocks noGrp="1"/>
          </p:cNvSpPr>
          <p:nvPr>
            <p:ph sz="half" idx="2"/>
          </p:nvPr>
        </p:nvSpPr>
        <p:spPr/>
        <p:txBody>
          <a:bodyPr>
            <a:normAutofit fontScale="70000" lnSpcReduction="20000"/>
          </a:bodyPr>
          <a:lstStyle/>
          <a:p>
            <a:pPr marL="0" indent="0">
              <a:buNone/>
            </a:pPr>
            <a:r>
              <a:rPr lang="es-ES" dirty="0"/>
              <a:t>En la Escuela </a:t>
            </a:r>
            <a:r>
              <a:rPr lang="es-ES" dirty="0" err="1"/>
              <a:t>Hartsfield</a:t>
            </a:r>
            <a:r>
              <a:rPr lang="es-ES" dirty="0"/>
              <a:t>, queremos que usted se involucre. Estas son algunas de las maneras en que puede involucrarse en la escuela de su hijo:</a:t>
            </a:r>
            <a:br>
              <a:rPr lang="es-ES" dirty="0"/>
            </a:br>
            <a:r>
              <a:rPr lang="es-ES" dirty="0"/>
              <a:t> </a:t>
            </a:r>
          </a:p>
          <a:p>
            <a:pPr marL="0" indent="0">
              <a:buNone/>
            </a:pPr>
            <a:r>
              <a:rPr lang="es-ES" dirty="0"/>
              <a:t>1 </a:t>
            </a:r>
            <a:r>
              <a:rPr lang="mr-IN" dirty="0"/>
              <a:t>–</a:t>
            </a:r>
            <a:r>
              <a:rPr lang="es-ES" dirty="0"/>
              <a:t>Participe en la creación o revisión del Convenio de la Escuela y los Padres</a:t>
            </a:r>
            <a:br>
              <a:rPr lang="es-ES" dirty="0"/>
            </a:br>
            <a:endParaRPr lang="es-ES" dirty="0"/>
          </a:p>
          <a:p>
            <a:pPr marL="0" indent="0">
              <a:buNone/>
            </a:pPr>
            <a:r>
              <a:rPr lang="es-ES" dirty="0"/>
              <a:t>2 </a:t>
            </a:r>
            <a:r>
              <a:rPr lang="mr-IN" dirty="0"/>
              <a:t>–</a:t>
            </a:r>
            <a:r>
              <a:rPr lang="es-ES" dirty="0"/>
              <a:t>Participe en la creación o revisión de la Normativa escolar para la participación de los padres y las familias</a:t>
            </a:r>
            <a:br>
              <a:rPr lang="es-ES" dirty="0"/>
            </a:br>
            <a:endParaRPr lang="es-ES" dirty="0"/>
          </a:p>
          <a:p>
            <a:pPr marL="0" indent="0">
              <a:buNone/>
            </a:pPr>
            <a:r>
              <a:rPr lang="es-ES" dirty="0"/>
              <a:t>3. PTO</a:t>
            </a:r>
          </a:p>
        </p:txBody>
      </p:sp>
      <p:sp>
        <p:nvSpPr>
          <p:cNvPr id="5" name="Slide Number Placeholder 4">
            <a:extLst>
              <a:ext uri="{FF2B5EF4-FFF2-40B4-BE49-F238E27FC236}">
                <a16:creationId xmlns:a16="http://schemas.microsoft.com/office/drawing/2014/main" id="{73D9837A-1DEF-4954-B630-B9B81CADD698}"/>
              </a:ext>
            </a:extLst>
          </p:cNvPr>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64649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DC64-CAFC-4DAE-B4DB-922F5942D181}"/>
              </a:ext>
            </a:extLst>
          </p:cNvPr>
          <p:cNvSpPr>
            <a:spLocks noGrp="1"/>
          </p:cNvSpPr>
          <p:nvPr>
            <p:ph type="title"/>
          </p:nvPr>
        </p:nvSpPr>
        <p:spPr/>
        <p:txBody>
          <a:bodyPr>
            <a:normAutofit/>
          </a:bodyPr>
          <a:lstStyle/>
          <a:p>
            <a:r>
              <a:rPr lang="en-US" sz="3200" dirty="0"/>
              <a:t>Other Requirements / </a:t>
            </a:r>
            <a:r>
              <a:rPr lang="es-US" sz="3200" dirty="0"/>
              <a:t>Otros requisitos </a:t>
            </a:r>
            <a:endParaRPr lang="en-US" sz="3200" dirty="0"/>
          </a:p>
        </p:txBody>
      </p:sp>
      <p:sp>
        <p:nvSpPr>
          <p:cNvPr id="3" name="Content Placeholder 2">
            <a:extLst>
              <a:ext uri="{FF2B5EF4-FFF2-40B4-BE49-F238E27FC236}">
                <a16:creationId xmlns:a16="http://schemas.microsoft.com/office/drawing/2014/main" id="{DD8690E6-9CED-40DB-A704-422EACCD13B2}"/>
              </a:ext>
            </a:extLst>
          </p:cNvPr>
          <p:cNvSpPr>
            <a:spLocks noGrp="1"/>
          </p:cNvSpPr>
          <p:nvPr>
            <p:ph sz="half" idx="1"/>
          </p:nvPr>
        </p:nvSpPr>
        <p:spPr/>
        <p:txBody>
          <a:bodyPr>
            <a:normAutofit fontScale="85000" lnSpcReduction="10000"/>
          </a:bodyPr>
          <a:lstStyle/>
          <a:p>
            <a:r>
              <a:rPr lang="en-US" sz="2600" b="1" dirty="0"/>
              <a:t>The Federal Report Card</a:t>
            </a:r>
            <a:r>
              <a:rPr lang="en-US" sz="2600" dirty="0"/>
              <a:t> This report card informs parents of the performance of the campus.</a:t>
            </a:r>
          </a:p>
          <a:p>
            <a:pPr marL="0" indent="0">
              <a:buNone/>
            </a:pPr>
            <a:endParaRPr lang="en-US" sz="2600" dirty="0"/>
          </a:p>
          <a:p>
            <a:pPr lvl="1"/>
            <a:r>
              <a:rPr lang="en-US" sz="2800" dirty="0"/>
              <a:t>At </a:t>
            </a:r>
            <a:r>
              <a:rPr lang="en-US" sz="2800" b="1" dirty="0"/>
              <a:t>Hartsfield </a:t>
            </a:r>
            <a:r>
              <a:rPr lang="en-US" sz="2800" dirty="0"/>
              <a:t>we send a letter home with an internet link to the report card for our school.</a:t>
            </a:r>
          </a:p>
          <a:p>
            <a:pPr lvl="1"/>
            <a:r>
              <a:rPr lang="en-US" sz="2800" dirty="0"/>
              <a:t>We also make a copy available upon request in the front office.</a:t>
            </a:r>
            <a:endParaRPr lang="en-US" sz="2800" b="1" dirty="0"/>
          </a:p>
          <a:p>
            <a:endParaRPr lang="en-US" dirty="0"/>
          </a:p>
        </p:txBody>
      </p:sp>
      <p:sp>
        <p:nvSpPr>
          <p:cNvPr id="4" name="Content Placeholder 3">
            <a:extLst>
              <a:ext uri="{FF2B5EF4-FFF2-40B4-BE49-F238E27FC236}">
                <a16:creationId xmlns:a16="http://schemas.microsoft.com/office/drawing/2014/main" id="{265B7366-145B-4A85-A35E-355857723250}"/>
              </a:ext>
            </a:extLst>
          </p:cNvPr>
          <p:cNvSpPr>
            <a:spLocks noGrp="1"/>
          </p:cNvSpPr>
          <p:nvPr>
            <p:ph sz="half" idx="2"/>
          </p:nvPr>
        </p:nvSpPr>
        <p:spPr>
          <a:xfrm>
            <a:off x="4648200" y="1600200"/>
            <a:ext cx="4038600" cy="4756150"/>
          </a:xfrm>
        </p:spPr>
        <p:txBody>
          <a:bodyPr>
            <a:normAutofit fontScale="85000" lnSpcReduction="10000"/>
          </a:bodyPr>
          <a:lstStyle/>
          <a:p>
            <a:r>
              <a:rPr lang="es-ES" sz="2600" dirty="0"/>
              <a:t>El </a:t>
            </a:r>
            <a:r>
              <a:rPr lang="es-ES" sz="2600" b="1" dirty="0"/>
              <a:t>Informe Federal </a:t>
            </a:r>
            <a:r>
              <a:rPr lang="es-ES" sz="2600" dirty="0"/>
              <a:t>de calificación de las escuelas</a:t>
            </a:r>
            <a:r>
              <a:rPr lang="es-ES" sz="2600" b="1" dirty="0"/>
              <a:t> </a:t>
            </a:r>
            <a:r>
              <a:rPr lang="es-ES" sz="2600" dirty="0"/>
              <a:t>mantiene a los padres informados del desempeño de la escuela de sus hijos</a:t>
            </a:r>
            <a:r>
              <a:rPr lang="es-ES" dirty="0"/>
              <a:t>. </a:t>
            </a:r>
          </a:p>
          <a:p>
            <a:pPr marL="0" indent="0">
              <a:buNone/>
            </a:pPr>
            <a:endParaRPr lang="es-ES" dirty="0"/>
          </a:p>
          <a:p>
            <a:r>
              <a:rPr lang="es-ES" dirty="0"/>
              <a:t>La Escuela </a:t>
            </a:r>
            <a:r>
              <a:rPr lang="es-ES" b="1" dirty="0" err="1"/>
              <a:t>Hartsfield</a:t>
            </a:r>
            <a:r>
              <a:rPr lang="es-ES" b="1" dirty="0"/>
              <a:t> </a:t>
            </a:r>
            <a:r>
              <a:rPr lang="es-ES" dirty="0"/>
              <a:t>le envía una carta a su casa con un enlace de Internet para que pueda ver nuestro Informe.</a:t>
            </a:r>
          </a:p>
          <a:p>
            <a:r>
              <a:rPr lang="es-ES" dirty="0"/>
              <a:t>También podrá pedir una copia en la oficina.</a:t>
            </a:r>
            <a:endParaRPr lang="en-US" dirty="0"/>
          </a:p>
        </p:txBody>
      </p:sp>
      <p:sp>
        <p:nvSpPr>
          <p:cNvPr id="5" name="Slide Number Placeholder 4">
            <a:extLst>
              <a:ext uri="{FF2B5EF4-FFF2-40B4-BE49-F238E27FC236}">
                <a16:creationId xmlns:a16="http://schemas.microsoft.com/office/drawing/2014/main" id="{EAF83DDC-73FB-411A-83E5-32BF4A1537D0}"/>
              </a:ext>
            </a:extLst>
          </p:cNvPr>
          <p:cNvSpPr>
            <a:spLocks noGrp="1"/>
          </p:cNvSpPr>
          <p:nvPr>
            <p:ph type="sldNum" sz="quarter" idx="12"/>
          </p:nvPr>
        </p:nvSpPr>
        <p:spPr/>
        <p:txBody>
          <a:bodyPr/>
          <a:lstStyle/>
          <a:p>
            <a:fld id="{FD52C1F8-3BA5-F24E-8618-E52498D87186}" type="slidenum">
              <a:rPr lang="en-US" smtClean="0"/>
              <a:t>12</a:t>
            </a:fld>
            <a:endParaRPr lang="en-US" dirty="0"/>
          </a:p>
        </p:txBody>
      </p:sp>
    </p:spTree>
    <p:extLst>
      <p:ext uri="{BB962C8B-B14F-4D97-AF65-F5344CB8AC3E}">
        <p14:creationId xmlns:p14="http://schemas.microsoft.com/office/powerpoint/2010/main" val="1561157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79C1C-5FDA-49EF-9809-ED6CBC2B5F85}"/>
              </a:ext>
            </a:extLst>
          </p:cNvPr>
          <p:cNvSpPr>
            <a:spLocks noGrp="1"/>
          </p:cNvSpPr>
          <p:nvPr>
            <p:ph type="title"/>
          </p:nvPr>
        </p:nvSpPr>
        <p:spPr>
          <a:xfrm>
            <a:off x="1600200" y="274956"/>
            <a:ext cx="6565392" cy="1143000"/>
          </a:xfrm>
        </p:spPr>
        <p:txBody>
          <a:bodyPr/>
          <a:lstStyle/>
          <a:p>
            <a:r>
              <a:rPr lang="en-US" dirty="0"/>
              <a:t>School</a:t>
            </a:r>
          </a:p>
        </p:txBody>
      </p:sp>
      <p:sp>
        <p:nvSpPr>
          <p:cNvPr id="3" name="Content Placeholder 2">
            <a:extLst>
              <a:ext uri="{FF2B5EF4-FFF2-40B4-BE49-F238E27FC236}">
                <a16:creationId xmlns:a16="http://schemas.microsoft.com/office/drawing/2014/main" id="{A1A991FB-B1CE-43F7-8A34-59DB7256301C}"/>
              </a:ext>
            </a:extLst>
          </p:cNvPr>
          <p:cNvSpPr>
            <a:spLocks noGrp="1"/>
          </p:cNvSpPr>
          <p:nvPr>
            <p:ph sz="half" idx="1"/>
          </p:nvPr>
        </p:nvSpPr>
        <p:spPr/>
        <p:txBody>
          <a:bodyPr>
            <a:normAutofit/>
          </a:bodyPr>
          <a:lstStyle/>
          <a:p>
            <a:r>
              <a:rPr lang="en-US" dirty="0"/>
              <a:t>At </a:t>
            </a:r>
            <a:r>
              <a:rPr lang="en-US" b="1" dirty="0"/>
              <a:t>Hartsfield, </a:t>
            </a:r>
            <a:r>
              <a:rPr lang="en-US" dirty="0"/>
              <a:t>we are committed to utilizing our Title I funds to maximize student achievement and impact student learning.</a:t>
            </a:r>
          </a:p>
          <a:p>
            <a:endParaRPr lang="en-US" dirty="0"/>
          </a:p>
        </p:txBody>
      </p:sp>
      <p:sp>
        <p:nvSpPr>
          <p:cNvPr id="4" name="Content Placeholder 3">
            <a:extLst>
              <a:ext uri="{FF2B5EF4-FFF2-40B4-BE49-F238E27FC236}">
                <a16:creationId xmlns:a16="http://schemas.microsoft.com/office/drawing/2014/main" id="{13ADA773-0296-42DD-8CE2-4F720F41264A}"/>
              </a:ext>
            </a:extLst>
          </p:cNvPr>
          <p:cNvSpPr>
            <a:spLocks noGrp="1"/>
          </p:cNvSpPr>
          <p:nvPr>
            <p:ph sz="half" idx="2"/>
          </p:nvPr>
        </p:nvSpPr>
        <p:spPr/>
        <p:txBody>
          <a:bodyPr>
            <a:normAutofit/>
          </a:bodyPr>
          <a:lstStyle/>
          <a:p>
            <a:r>
              <a:rPr lang="es-ES" dirty="0"/>
              <a:t>En la Escuela </a:t>
            </a:r>
            <a:r>
              <a:rPr lang="es-ES" dirty="0" err="1"/>
              <a:t>Hartsfield</a:t>
            </a:r>
            <a:r>
              <a:rPr lang="es-ES" dirty="0"/>
              <a:t>,  nos comprometemos a utilizar los fondos de Título I en beneficio del rendimiento y el aprendizaje de los estudiantes.</a:t>
            </a:r>
            <a:endParaRPr lang="en-US" dirty="0"/>
          </a:p>
          <a:p>
            <a:endParaRPr lang="en-US" dirty="0"/>
          </a:p>
        </p:txBody>
      </p:sp>
      <p:sp>
        <p:nvSpPr>
          <p:cNvPr id="5" name="Slide Number Placeholder 4">
            <a:extLst>
              <a:ext uri="{FF2B5EF4-FFF2-40B4-BE49-F238E27FC236}">
                <a16:creationId xmlns:a16="http://schemas.microsoft.com/office/drawing/2014/main" id="{1D21767D-2FD0-44C9-ABC7-2D5470673809}"/>
              </a:ext>
            </a:extLst>
          </p:cNvPr>
          <p:cNvSpPr>
            <a:spLocks noGrp="1"/>
          </p:cNvSpPr>
          <p:nvPr>
            <p:ph type="sldNum" sz="quarter" idx="12"/>
          </p:nvPr>
        </p:nvSpPr>
        <p:spPr/>
        <p:txBody>
          <a:bodyPr/>
          <a:lstStyle/>
          <a:p>
            <a:fld id="{FD52C1F8-3BA5-F24E-8618-E52498D87186}" type="slidenum">
              <a:rPr lang="en-US" smtClean="0"/>
              <a:t>13</a:t>
            </a:fld>
            <a:endParaRPr lang="en-US" dirty="0"/>
          </a:p>
        </p:txBody>
      </p:sp>
    </p:spTree>
    <p:extLst>
      <p:ext uri="{BB962C8B-B14F-4D97-AF65-F5344CB8AC3E}">
        <p14:creationId xmlns:p14="http://schemas.microsoft.com/office/powerpoint/2010/main" val="172508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376-D6EC-4339-AF0F-5719AA79CE99}"/>
              </a:ext>
            </a:extLst>
          </p:cNvPr>
          <p:cNvSpPr>
            <a:spLocks noGrp="1"/>
          </p:cNvSpPr>
          <p:nvPr>
            <p:ph type="title"/>
          </p:nvPr>
        </p:nvSpPr>
        <p:spPr/>
        <p:txBody>
          <a:bodyPr>
            <a:normAutofit fontScale="90000"/>
          </a:bodyPr>
          <a:lstStyle/>
          <a:p>
            <a:r>
              <a:rPr lang="en-US" dirty="0"/>
              <a:t>Remember that…</a:t>
            </a:r>
            <a:r>
              <a:rPr lang="es-US" dirty="0">
                <a:solidFill>
                  <a:schemeClr val="accent1">
                    <a:lumMod val="60000"/>
                    <a:lumOff val="40000"/>
                  </a:schemeClr>
                </a:solidFill>
              </a:rPr>
              <a:t>Recuerde que…</a:t>
            </a:r>
            <a:endParaRPr lang="en-US" dirty="0"/>
          </a:p>
        </p:txBody>
      </p:sp>
      <p:sp>
        <p:nvSpPr>
          <p:cNvPr id="3" name="Content Placeholder 2">
            <a:extLst>
              <a:ext uri="{FF2B5EF4-FFF2-40B4-BE49-F238E27FC236}">
                <a16:creationId xmlns:a16="http://schemas.microsoft.com/office/drawing/2014/main" id="{299F5E35-C474-4CE5-A2C6-C028873067B8}"/>
              </a:ext>
            </a:extLst>
          </p:cNvPr>
          <p:cNvSpPr>
            <a:spLocks noGrp="1"/>
          </p:cNvSpPr>
          <p:nvPr>
            <p:ph sz="half" idx="1"/>
          </p:nvPr>
        </p:nvSpPr>
        <p:spPr>
          <a:xfrm>
            <a:off x="457200" y="1569403"/>
            <a:ext cx="4038600" cy="4525963"/>
          </a:xfrm>
        </p:spPr>
        <p:txBody>
          <a:bodyPr>
            <a:normAutofit fontScale="77500" lnSpcReduction="20000"/>
          </a:bodyPr>
          <a:lstStyle/>
          <a:p>
            <a:pPr marL="0" indent="0">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a:t>
            </a:r>
          </a:p>
          <a:p>
            <a:pPr marL="0" indent="0">
              <a:buNone/>
            </a:pPr>
            <a:r>
              <a:rPr lang="en-US" sz="2000" dirty="0">
                <a:solidFill>
                  <a:schemeClr val="tx1"/>
                </a:solidFill>
              </a:rPr>
              <a:t> (Titles I, II &amp; IV)</a:t>
            </a:r>
            <a:endParaRPr lang="en-US" dirty="0"/>
          </a:p>
        </p:txBody>
      </p:sp>
      <p:sp>
        <p:nvSpPr>
          <p:cNvPr id="4" name="Content Placeholder 3">
            <a:extLst>
              <a:ext uri="{FF2B5EF4-FFF2-40B4-BE49-F238E27FC236}">
                <a16:creationId xmlns:a16="http://schemas.microsoft.com/office/drawing/2014/main" id="{F9460402-2E7A-4B4B-8952-B9F68FED7E56}"/>
              </a:ext>
            </a:extLst>
          </p:cNvPr>
          <p:cNvSpPr>
            <a:spLocks noGrp="1"/>
          </p:cNvSpPr>
          <p:nvPr>
            <p:ph sz="half" idx="2"/>
          </p:nvPr>
        </p:nvSpPr>
        <p:spPr/>
        <p:txBody>
          <a:bodyPr>
            <a:normAutofit fontScale="77500" lnSpcReduction="20000"/>
          </a:bodyPr>
          <a:lstStyle/>
          <a:p>
            <a:pPr marL="0" indent="0">
              <a:buNone/>
            </a:pPr>
            <a:r>
              <a:rPr lang="es-ES" sz="3200" dirty="0"/>
              <a:t>El Departamento de Financiamiento Externo (Título I) </a:t>
            </a:r>
            <a:r>
              <a:rPr lang="es-ES" sz="3200" dirty="0">
                <a:solidFill>
                  <a:srgbClr val="FFC000"/>
                </a:solidFill>
              </a:rPr>
              <a:t>se enfoca específicamente </a:t>
            </a:r>
            <a:r>
              <a:rPr lang="es-ES" sz="3200" dirty="0"/>
              <a:t>en brindar apoyo de calidad a las escuelas de Título I y al personal de las oficinas centrales para que </a:t>
            </a:r>
            <a:r>
              <a:rPr lang="es-ES" sz="3200" dirty="0">
                <a:solidFill>
                  <a:srgbClr val="FFC000"/>
                </a:solidFill>
              </a:rPr>
              <a:t>todos los estudiantes logren el éxito académico. </a:t>
            </a:r>
          </a:p>
          <a:p>
            <a:pPr marL="800100" lvl="2" indent="0">
              <a:buNone/>
            </a:pPr>
            <a:endParaRPr lang="es-ES" dirty="0"/>
          </a:p>
          <a:p>
            <a:pPr marL="800100" lvl="2" indent="0">
              <a:buNone/>
            </a:pPr>
            <a:r>
              <a:rPr lang="es-ES" dirty="0"/>
              <a:t>Pamela Evans, gerente </a:t>
            </a:r>
          </a:p>
          <a:p>
            <a:pPr marL="800100" lvl="2" indent="0">
              <a:buNone/>
            </a:pPr>
            <a:r>
              <a:rPr lang="es-ES" dirty="0"/>
              <a:t>Departamento de Financiamiento Externo (Título I, II y IV)</a:t>
            </a:r>
            <a:endParaRPr lang="en-US" dirty="0"/>
          </a:p>
        </p:txBody>
      </p:sp>
      <p:sp>
        <p:nvSpPr>
          <p:cNvPr id="5" name="Slide Number Placeholder 4">
            <a:extLst>
              <a:ext uri="{FF2B5EF4-FFF2-40B4-BE49-F238E27FC236}">
                <a16:creationId xmlns:a16="http://schemas.microsoft.com/office/drawing/2014/main" id="{71D77A6D-AED7-48FC-A826-FB84B2CA37FB}"/>
              </a:ext>
            </a:extLst>
          </p:cNvPr>
          <p:cNvSpPr>
            <a:spLocks noGrp="1"/>
          </p:cNvSpPr>
          <p:nvPr>
            <p:ph type="sldNum" sz="quarter" idx="12"/>
          </p:nvPr>
        </p:nvSpPr>
        <p:spPr/>
        <p:txBody>
          <a:bodyPr/>
          <a:lstStyle/>
          <a:p>
            <a:fld id="{FD52C1F8-3BA5-F24E-8618-E52498D87186}" type="slidenum">
              <a:rPr lang="en-US" smtClean="0"/>
              <a:t>14</a:t>
            </a:fld>
            <a:endParaRPr lang="en-US" dirty="0"/>
          </a:p>
        </p:txBody>
      </p:sp>
    </p:spTree>
    <p:extLst>
      <p:ext uri="{BB962C8B-B14F-4D97-AF65-F5344CB8AC3E}">
        <p14:creationId xmlns:p14="http://schemas.microsoft.com/office/powerpoint/2010/main" val="160039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EDC34-DC74-499A-A32D-11F864AFE313}"/>
              </a:ext>
            </a:extLst>
          </p:cNvPr>
          <p:cNvSpPr>
            <a:spLocks noGrp="1"/>
          </p:cNvSpPr>
          <p:nvPr>
            <p:ph type="title"/>
          </p:nvPr>
        </p:nvSpPr>
        <p:spPr/>
        <p:txBody>
          <a:bodyPr>
            <a:normAutofit fontScale="90000"/>
          </a:bodyPr>
          <a:lstStyle/>
          <a:p>
            <a:r>
              <a:rPr lang="en-US" sz="4000" dirty="0"/>
              <a:t>        Questions?  </a:t>
            </a:r>
            <a:r>
              <a:rPr lang="es-US" sz="4000" dirty="0"/>
              <a:t>¿Tiene preguntas?</a:t>
            </a:r>
            <a:endParaRPr lang="en-US" sz="4000" dirty="0"/>
          </a:p>
        </p:txBody>
      </p:sp>
      <p:sp>
        <p:nvSpPr>
          <p:cNvPr id="3" name="Content Placeholder 2">
            <a:extLst>
              <a:ext uri="{FF2B5EF4-FFF2-40B4-BE49-F238E27FC236}">
                <a16:creationId xmlns:a16="http://schemas.microsoft.com/office/drawing/2014/main" id="{468AB4B2-964B-4048-9300-390D7DA581E9}"/>
              </a:ext>
            </a:extLst>
          </p:cNvPr>
          <p:cNvSpPr>
            <a:spLocks noGrp="1"/>
          </p:cNvSpPr>
          <p:nvPr>
            <p:ph sz="half" idx="1"/>
          </p:nvPr>
        </p:nvSpPr>
        <p:spPr>
          <a:xfrm>
            <a:off x="877824" y="1764793"/>
            <a:ext cx="6827520" cy="3712464"/>
          </a:xfrm>
        </p:spPr>
        <p:txBody>
          <a:bodyPr>
            <a:normAutofit fontScale="92500" lnSpcReduction="10000"/>
          </a:bodyPr>
          <a:lstStyle/>
          <a:p>
            <a:pPr marL="0" indent="0" algn="ctr">
              <a:buNone/>
            </a:pPr>
            <a:r>
              <a:rPr lang="en-US" dirty="0"/>
              <a:t>Hartsfield Elementary School</a:t>
            </a:r>
          </a:p>
          <a:p>
            <a:pPr marL="0" indent="0" algn="ctr">
              <a:buNone/>
            </a:pPr>
            <a:r>
              <a:rPr lang="en-US" dirty="0"/>
              <a:t>Animal and Environmental Sciences Magnet </a:t>
            </a:r>
          </a:p>
          <a:p>
            <a:pPr marL="0" indent="0" algn="ctr">
              <a:buNone/>
            </a:pPr>
            <a:endParaRPr lang="en-US" dirty="0"/>
          </a:p>
          <a:p>
            <a:pPr marL="0" indent="0" algn="ctr">
              <a:buNone/>
            </a:pPr>
            <a:r>
              <a:rPr lang="en-US" b="1" dirty="0"/>
              <a:t>Dr. Cshenal Jackson, </a:t>
            </a:r>
            <a:r>
              <a:rPr lang="en-US" dirty="0"/>
              <a:t>Title I Contact/ C</a:t>
            </a:r>
            <a:r>
              <a:rPr lang="es-ES" dirty="0" err="1"/>
              <a:t>ontacto</a:t>
            </a:r>
            <a:r>
              <a:rPr lang="es-ES" dirty="0"/>
              <a:t> escolar de Título I </a:t>
            </a:r>
          </a:p>
          <a:p>
            <a:pPr marL="0" indent="0" algn="ctr">
              <a:buNone/>
            </a:pPr>
            <a:endParaRPr lang="en-US" dirty="0"/>
          </a:p>
          <a:p>
            <a:pPr marL="0" indent="0" algn="ctr">
              <a:buNone/>
            </a:pPr>
            <a:r>
              <a:rPr lang="en-US" dirty="0"/>
              <a:t>Email: Cjacks41@houstonisd.org</a:t>
            </a:r>
          </a:p>
          <a:p>
            <a:pPr marL="0" indent="0" algn="ctr">
              <a:buNone/>
            </a:pPr>
            <a:r>
              <a:rPr lang="en-US" dirty="0"/>
              <a:t>Phone: (713) 746-8280</a:t>
            </a:r>
          </a:p>
        </p:txBody>
      </p:sp>
      <p:sp>
        <p:nvSpPr>
          <p:cNvPr id="5" name="Slide Number Placeholder 4">
            <a:extLst>
              <a:ext uri="{FF2B5EF4-FFF2-40B4-BE49-F238E27FC236}">
                <a16:creationId xmlns:a16="http://schemas.microsoft.com/office/drawing/2014/main" id="{AA476A97-583F-443C-9FA9-CEFA896BCC2E}"/>
              </a:ext>
            </a:extLst>
          </p:cNvPr>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1441898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sz="5400" dirty="0"/>
              <a:t>Gracias</a:t>
            </a:r>
            <a:br>
              <a:rPr lang="en-US" sz="5400" dirty="0"/>
            </a:br>
            <a:r>
              <a:rPr lang="en-US" sz="5400" dirty="0"/>
              <a:t>Thank you</a:t>
            </a:r>
          </a:p>
        </p:txBody>
      </p:sp>
      <p:sp>
        <p:nvSpPr>
          <p:cNvPr id="7" name="Text Placeholder 20"/>
          <p:cNvSpPr txBox="1">
            <a:spLocks/>
          </p:cNvSpPr>
          <p:nvPr/>
        </p:nvSpPr>
        <p:spPr>
          <a:xfrm>
            <a:off x="457200" y="4535488"/>
            <a:ext cx="4830763" cy="1773872"/>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Dates/ </a:t>
            </a:r>
            <a:r>
              <a:rPr lang="es-US" sz="1800" b="1" i="1">
                <a:solidFill>
                  <a:srgbClr val="FFFFFF"/>
                </a:solidFill>
              </a:rPr>
              <a:t>Fechas </a:t>
            </a:r>
            <a:r>
              <a:rPr lang="es-US" sz="1800" i="1">
                <a:solidFill>
                  <a:srgbClr val="FFFFFF"/>
                </a:solidFill>
              </a:rPr>
              <a:t>:</a:t>
            </a:r>
            <a:endParaRPr lang="en-US" sz="1800" i="1" dirty="0">
              <a:solidFill>
                <a:srgbClr val="FFFFFF"/>
              </a:solidFill>
            </a:endParaRPr>
          </a:p>
          <a:p>
            <a:r>
              <a:rPr lang="en-US" sz="1800" b="1" i="1" dirty="0">
                <a:solidFill>
                  <a:srgbClr val="FFFFFF"/>
                </a:solidFill>
              </a:rPr>
              <a:t>Presenter / </a:t>
            </a:r>
            <a:r>
              <a:rPr lang="es-US" sz="1800" b="1" i="1" dirty="0">
                <a:solidFill>
                  <a:srgbClr val="FFFFFF"/>
                </a:solidFill>
              </a:rPr>
              <a:t>Presentador: </a:t>
            </a:r>
            <a:br>
              <a:rPr lang="en-US" sz="1800" i="1" dirty="0">
                <a:solidFill>
                  <a:srgbClr val="FFFFFF"/>
                </a:solidFill>
              </a:rPr>
            </a:br>
            <a:endParaRPr lang="en-US" sz="1800" i="1" dirty="0">
              <a:solidFill>
                <a:srgbClr val="FFFFFF"/>
              </a:solidFill>
            </a:endParaRPr>
          </a:p>
          <a:p>
            <a:r>
              <a:rPr lang="en-US" sz="1800" b="1" i="1" dirty="0">
                <a:solidFill>
                  <a:srgbClr val="FFFFFF"/>
                </a:solidFill>
              </a:rPr>
              <a:t>Title I: </a:t>
            </a:r>
            <a:r>
              <a:rPr lang="es-ES" sz="1800" i="1" dirty="0">
                <a:solidFill>
                  <a:srgbClr val="FFFFFF"/>
                </a:solidFill>
              </a:rPr>
              <a:t>Escuela </a:t>
            </a:r>
            <a:r>
              <a:rPr lang="es-ES" sz="1800" i="1" dirty="0" err="1">
                <a:solidFill>
                  <a:srgbClr val="FFFFFF"/>
                </a:solidFill>
              </a:rPr>
              <a:t>Title</a:t>
            </a:r>
            <a:r>
              <a:rPr lang="es-ES" sz="1800" i="1" dirty="0">
                <a:solidFill>
                  <a:srgbClr val="FFFFFF"/>
                </a:solidFill>
              </a:rPr>
              <a:t> I </a:t>
            </a:r>
            <a:r>
              <a:rPr lang="es-ES" sz="1800" i="1" dirty="0" err="1">
                <a:solidFill>
                  <a:srgbClr val="FFFFFF"/>
                </a:solidFill>
              </a:rPr>
              <a:t>Contact</a:t>
            </a:r>
            <a:r>
              <a:rPr lang="en-US" sz="1800" i="1" dirty="0">
                <a:solidFill>
                  <a:srgbClr val="FFFFFF"/>
                </a:solidFill>
              </a:rPr>
              <a:t>o</a:t>
            </a:r>
            <a:endParaRPr lang="en-US" sz="1800" b="1" i="1" dirty="0">
              <a:solidFill>
                <a:srgbClr val="FFFFFF"/>
              </a:solidFill>
            </a:endParaRPr>
          </a:p>
          <a:p>
            <a:endParaRPr lang="en-US" sz="1800" b="1" i="1" dirty="0">
              <a:solidFill>
                <a:srgbClr val="FFFFFF"/>
              </a:solidFill>
            </a:endParaRPr>
          </a:p>
          <a:p>
            <a:endParaRPr lang="en-US" sz="1800" i="1" dirty="0">
              <a:solidFill>
                <a:srgbClr val="FFFFFF"/>
              </a:solidFill>
            </a:endParaRPr>
          </a:p>
          <a:p>
            <a:endParaRPr lang="en-US" sz="1800" i="1" dirty="0">
              <a:solidFill>
                <a:srgbClr val="FFFFFF"/>
              </a:solidFill>
            </a:endParaRP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a:xfrm>
            <a:off x="457200" y="1600201"/>
            <a:ext cx="8229600" cy="2176272"/>
          </a:xfrm>
        </p:spPr>
        <p:txBody>
          <a:bodyPr>
            <a:normAutofit fontScale="62500" lnSpcReduction="20000"/>
          </a:bodyPr>
          <a:lstStyle/>
          <a:p>
            <a:pPr marL="0" indent="0">
              <a:buNone/>
            </a:pPr>
            <a:r>
              <a:rPr lang="en-US" b="1" u="sng" dirty="0"/>
              <a:t>Definition</a:t>
            </a:r>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pic>
        <p:nvPicPr>
          <p:cNvPr id="5" name="Picture 4">
            <a:extLst>
              <a:ext uri="{FF2B5EF4-FFF2-40B4-BE49-F238E27FC236}">
                <a16:creationId xmlns:a16="http://schemas.microsoft.com/office/drawing/2014/main" id="{836357BF-857F-4A66-95B3-33F343C7FDC4}"/>
              </a:ext>
            </a:extLst>
          </p:cNvPr>
          <p:cNvPicPr>
            <a:picLocks noChangeAspect="1"/>
          </p:cNvPicPr>
          <p:nvPr/>
        </p:nvPicPr>
        <p:blipFill>
          <a:blip r:embed="rId3"/>
          <a:stretch>
            <a:fillRect/>
          </a:stretch>
        </p:blipFill>
        <p:spPr>
          <a:xfrm>
            <a:off x="457200" y="3359070"/>
            <a:ext cx="7580376" cy="959896"/>
          </a:xfrm>
          <a:prstGeom prst="rect">
            <a:avLst/>
          </a:prstGeom>
        </p:spPr>
      </p:pic>
      <p:sp>
        <p:nvSpPr>
          <p:cNvPr id="9" name="Rectangle 8">
            <a:extLst>
              <a:ext uri="{FF2B5EF4-FFF2-40B4-BE49-F238E27FC236}">
                <a16:creationId xmlns:a16="http://schemas.microsoft.com/office/drawing/2014/main" id="{00042EBD-F2F1-427E-BB20-E355ED4EF059}"/>
              </a:ext>
            </a:extLst>
          </p:cNvPr>
          <p:cNvSpPr/>
          <p:nvPr/>
        </p:nvSpPr>
        <p:spPr>
          <a:xfrm>
            <a:off x="585216" y="4095174"/>
            <a:ext cx="8101584" cy="2031325"/>
          </a:xfrm>
          <a:prstGeom prst="rect">
            <a:avLst/>
          </a:prstGeom>
        </p:spPr>
        <p:txBody>
          <a:bodyPr wrap="square">
            <a:spAutoFit/>
          </a:bodyPr>
          <a:lstStyle/>
          <a:p>
            <a:r>
              <a:rPr lang="es-ES" dirty="0"/>
              <a:t>Título I, Parte A, es un programa de subvención por fórmula que provee asistencia a agencias educativas (LEA) y escuelas con números o porcentajes elevados de niños de familias de bajos ingresos. El proceso de asignación de este tipo de subvenciones no es competitivo y las subvenciones se calculan sobre la base de una fórmula predeterminada. Título I es el programa de apoyo a la educación primaria y secundaria más grande en el marco de la ley Todos los Estudiantes Triunfan (ESSA).</a:t>
            </a:r>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0D53-F0A5-4473-8AE1-2B76903CD88B}"/>
              </a:ext>
            </a:extLst>
          </p:cNvPr>
          <p:cNvSpPr>
            <a:spLocks noGrp="1"/>
          </p:cNvSpPr>
          <p:nvPr>
            <p:ph type="title"/>
          </p:nvPr>
        </p:nvSpPr>
        <p:spPr/>
        <p:txBody>
          <a:bodyPr>
            <a:normAutofit/>
          </a:bodyPr>
          <a:lstStyle/>
          <a:p>
            <a:r>
              <a:rPr lang="en-US" sz="3200" dirty="0"/>
              <a:t>Title I, Part A Program / </a:t>
            </a:r>
            <a:r>
              <a:rPr lang="es-US" sz="3200" dirty="0"/>
              <a:t>Título I, Parte A    											</a:t>
            </a:r>
            <a:r>
              <a:rPr lang="es-ES" sz="3200" dirty="0"/>
              <a:t>Programa</a:t>
            </a:r>
            <a:endParaRPr lang="en-US" sz="3200" dirty="0"/>
          </a:p>
        </p:txBody>
      </p:sp>
      <p:sp>
        <p:nvSpPr>
          <p:cNvPr id="3" name="Content Placeholder 2">
            <a:extLst>
              <a:ext uri="{FF2B5EF4-FFF2-40B4-BE49-F238E27FC236}">
                <a16:creationId xmlns:a16="http://schemas.microsoft.com/office/drawing/2014/main" id="{758807E0-E663-4040-944F-62AE124A11DE}"/>
              </a:ext>
            </a:extLst>
          </p:cNvPr>
          <p:cNvSpPr>
            <a:spLocks noGrp="1"/>
          </p:cNvSpPr>
          <p:nvPr>
            <p:ph sz="half" idx="1"/>
          </p:nvPr>
        </p:nvSpPr>
        <p:spPr/>
        <p:txBody>
          <a:bodyPr>
            <a:normAutofit fontScale="77500" lnSpcReduction="20000"/>
          </a:bodyPr>
          <a:lstStyle/>
          <a:p>
            <a:pPr marL="0" indent="0">
              <a:buNone/>
            </a:pPr>
            <a:r>
              <a:rPr lang="en-US" b="1" u="sng" dirty="0"/>
              <a:t>Purpose</a:t>
            </a:r>
          </a:p>
          <a:p>
            <a:pPr marL="0" indent="0">
              <a:buNone/>
            </a:pPr>
            <a:r>
              <a:rPr lang="en-US" sz="3100" dirty="0"/>
              <a:t>The Title I, Part A program is intended to help ensure that all children meet challenging state academic standards, regardless of economic status . Title I is the government’s attempt to provide all children with the opportunity to </a:t>
            </a:r>
          </a:p>
          <a:p>
            <a:pPr marL="0" indent="0">
              <a:buNone/>
            </a:pPr>
            <a:r>
              <a:rPr lang="en-US" sz="3100" dirty="0"/>
              <a:t>receive a fair, equitable and high-quality education, and to close the achievement gap . </a:t>
            </a:r>
          </a:p>
          <a:p>
            <a:endParaRPr lang="en-US" dirty="0"/>
          </a:p>
        </p:txBody>
      </p:sp>
      <p:sp>
        <p:nvSpPr>
          <p:cNvPr id="4" name="Content Placeholder 3">
            <a:extLst>
              <a:ext uri="{FF2B5EF4-FFF2-40B4-BE49-F238E27FC236}">
                <a16:creationId xmlns:a16="http://schemas.microsoft.com/office/drawing/2014/main" id="{FD9E243A-5E14-4A41-A8E7-5ECD4D2604E4}"/>
              </a:ext>
            </a:extLst>
          </p:cNvPr>
          <p:cNvSpPr>
            <a:spLocks noGrp="1"/>
          </p:cNvSpPr>
          <p:nvPr>
            <p:ph sz="half" idx="2"/>
          </p:nvPr>
        </p:nvSpPr>
        <p:spPr/>
        <p:txBody>
          <a:bodyPr>
            <a:normAutofit fontScale="77500" lnSpcReduction="20000"/>
          </a:bodyPr>
          <a:lstStyle/>
          <a:p>
            <a:pPr marL="0" indent="0">
              <a:buNone/>
            </a:pPr>
            <a:r>
              <a:rPr lang="es-US" b="1" u="sng" dirty="0"/>
              <a:t>Propósito</a:t>
            </a:r>
            <a:endParaRPr lang="es-ES" b="1" u="sng" dirty="0"/>
          </a:p>
          <a:p>
            <a:pPr marL="0" indent="0">
              <a:buNone/>
            </a:pPr>
            <a:r>
              <a:rPr lang="es-ES" dirty="0"/>
              <a:t>El propósito del programa Título I, Parte A, es lograr que todos los estudiantes cumplan con los exigentes estándares académicos estatales, independientemente de su estatus económico. Título I es el plan del gobierno para brindar a todos los estudiantes la oportunidad de recibir una educación justa, equitativa y de alta calidad, y para cerrar la brecha de rendimiento.</a:t>
            </a:r>
            <a:endParaRPr lang="en-US" dirty="0"/>
          </a:p>
          <a:p>
            <a:endParaRPr lang="en-US" dirty="0"/>
          </a:p>
        </p:txBody>
      </p:sp>
      <p:sp>
        <p:nvSpPr>
          <p:cNvPr id="5" name="Slide Number Placeholder 4">
            <a:extLst>
              <a:ext uri="{FF2B5EF4-FFF2-40B4-BE49-F238E27FC236}">
                <a16:creationId xmlns:a16="http://schemas.microsoft.com/office/drawing/2014/main" id="{7E9A7C06-E822-4304-A0C4-7F947217FAAE}"/>
              </a:ext>
            </a:extLst>
          </p:cNvPr>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4094229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2EFF-5528-4EC0-B69C-84F555325D51}"/>
              </a:ext>
            </a:extLst>
          </p:cNvPr>
          <p:cNvSpPr>
            <a:spLocks noGrp="1"/>
          </p:cNvSpPr>
          <p:nvPr>
            <p:ph type="title"/>
          </p:nvPr>
        </p:nvSpPr>
        <p:spPr>
          <a:xfrm>
            <a:off x="457200" y="136525"/>
            <a:ext cx="8229600" cy="1233488"/>
          </a:xfrm>
        </p:spPr>
        <p:txBody>
          <a:bodyPr>
            <a:normAutofit fontScale="90000"/>
          </a:bodyPr>
          <a:lstStyle/>
          <a:p>
            <a:r>
              <a:rPr lang="en-US" sz="3200" dirty="0"/>
              <a:t>How Schools Qualify / </a:t>
            </a:r>
            <a:r>
              <a:rPr lang="es-ES" sz="3100" dirty="0">
                <a:solidFill>
                  <a:schemeClr val="accent2">
                    <a:lumMod val="75000"/>
                  </a:schemeClr>
                </a:solidFill>
              </a:rPr>
              <a:t>Qué requisitos deben cumplir las escuelas </a:t>
            </a:r>
            <a:r>
              <a:rPr lang="es-US" sz="3100" dirty="0">
                <a:solidFill>
                  <a:schemeClr val="accent2">
                    <a:lumMod val="75000"/>
                  </a:schemeClr>
                </a:solidFill>
              </a:rPr>
              <a:t>para recibir asistencia del programa</a:t>
            </a:r>
            <a:endParaRPr lang="en-US" sz="3100" dirty="0"/>
          </a:p>
        </p:txBody>
      </p:sp>
      <p:sp>
        <p:nvSpPr>
          <p:cNvPr id="3" name="Content Placeholder 2">
            <a:extLst>
              <a:ext uri="{FF2B5EF4-FFF2-40B4-BE49-F238E27FC236}">
                <a16:creationId xmlns:a16="http://schemas.microsoft.com/office/drawing/2014/main" id="{328E3B05-1307-4A40-9782-F904CDF1DE14}"/>
              </a:ext>
            </a:extLst>
          </p:cNvPr>
          <p:cNvSpPr>
            <a:spLocks noGrp="1"/>
          </p:cNvSpPr>
          <p:nvPr>
            <p:ph sz="half" idx="1"/>
          </p:nvPr>
        </p:nvSpPr>
        <p:spPr>
          <a:xfrm>
            <a:off x="167640" y="1600200"/>
            <a:ext cx="4328160" cy="4648200"/>
          </a:xfrm>
        </p:spPr>
        <p:txBody>
          <a:bodyPr>
            <a:noAutofit/>
          </a:bodyPr>
          <a:lstStyle/>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40%-100% are considered “school-wide” campuses.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35-39% are considered a “targeted assistance” campus.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below 35% are not eligible for Title I funds.</a:t>
            </a:r>
          </a:p>
          <a:p>
            <a:pPr marL="0" lvl="0" indent="0">
              <a:buNone/>
            </a:pPr>
            <a:r>
              <a:rPr lang="en-US" sz="1800" b="1" dirty="0">
                <a:solidFill>
                  <a:prstClr val="black"/>
                </a:solidFill>
              </a:rPr>
              <a:t>This school year, Hartsfield is identified as a School-wide Title I Campus</a:t>
            </a:r>
            <a:endParaRPr lang="en-US" sz="1800" dirty="0"/>
          </a:p>
        </p:txBody>
      </p:sp>
      <p:sp>
        <p:nvSpPr>
          <p:cNvPr id="4" name="Content Placeholder 3">
            <a:extLst>
              <a:ext uri="{FF2B5EF4-FFF2-40B4-BE49-F238E27FC236}">
                <a16:creationId xmlns:a16="http://schemas.microsoft.com/office/drawing/2014/main" id="{84D2AA4D-8E0D-4479-8DDE-D9A170C297B9}"/>
              </a:ext>
            </a:extLst>
          </p:cNvPr>
          <p:cNvSpPr>
            <a:spLocks noGrp="1"/>
          </p:cNvSpPr>
          <p:nvPr>
            <p:ph sz="half" idx="2"/>
          </p:nvPr>
        </p:nvSpPr>
        <p:spPr>
          <a:xfrm>
            <a:off x="4197096" y="1477964"/>
            <a:ext cx="4489704" cy="4648200"/>
          </a:xfrm>
        </p:spPr>
        <p:txBody>
          <a:bodyPr>
            <a:normAutofit fontScale="55000" lnSpcReduction="20000"/>
          </a:bodyPr>
          <a:lstStyle/>
          <a:p>
            <a:r>
              <a:rPr lang="es-ES" sz="3200" dirty="0"/>
              <a:t>Las escuelas donde un 40% a un 100% de los alumnos </a:t>
            </a:r>
            <a:r>
              <a:rPr lang="es-ES" sz="3200" dirty="0">
                <a:solidFill>
                  <a:srgbClr val="FF0000"/>
                </a:solidFill>
              </a:rPr>
              <a:t>inscritos</a:t>
            </a:r>
            <a:r>
              <a:rPr lang="es-ES" sz="3200" dirty="0"/>
              <a:t> son de bajos ingresos se consideran escuelas de “asistencia general de Título I”.</a:t>
            </a:r>
          </a:p>
          <a:p>
            <a:r>
              <a:rPr lang="es-ES" sz="3200" dirty="0"/>
              <a:t>Las escuelas donde un 35% a un 39% de los alumnos </a:t>
            </a:r>
            <a:r>
              <a:rPr lang="es-ES" sz="3200" dirty="0">
                <a:solidFill>
                  <a:srgbClr val="FF0000"/>
                </a:solidFill>
              </a:rPr>
              <a:t>inscritos</a:t>
            </a:r>
            <a:r>
              <a:rPr lang="es-ES" sz="3200" dirty="0"/>
              <a:t> son de bajos ingresos se consideran escuelas de “asistencia selectiva de Título I”.</a:t>
            </a:r>
            <a:endParaRPr lang="es-ES" sz="3200" dirty="0">
              <a:solidFill>
                <a:schemeClr val="tx1"/>
              </a:solidFill>
            </a:endParaRPr>
          </a:p>
          <a:p>
            <a:r>
              <a:rPr lang="es-ES" sz="3200" dirty="0"/>
              <a:t>Las escuelas donde menos del 35% de los alumnos </a:t>
            </a:r>
            <a:r>
              <a:rPr lang="es-ES" sz="3200" dirty="0">
                <a:solidFill>
                  <a:srgbClr val="FF0000"/>
                </a:solidFill>
              </a:rPr>
              <a:t>inscritos</a:t>
            </a:r>
            <a:r>
              <a:rPr lang="es-ES" sz="3200" dirty="0"/>
              <a:t> son de bajos ingresos</a:t>
            </a:r>
            <a:r>
              <a:rPr lang="es-ES" sz="3200" dirty="0">
                <a:solidFill>
                  <a:srgbClr val="FF0000"/>
                </a:solidFill>
              </a:rPr>
              <a:t> </a:t>
            </a:r>
            <a:r>
              <a:rPr lang="es-ES" sz="3200" dirty="0"/>
              <a:t>no califican para recibir asistencia de Título I. </a:t>
            </a:r>
          </a:p>
          <a:p>
            <a:endParaRPr lang="es-ES" sz="3200" dirty="0"/>
          </a:p>
          <a:p>
            <a:pPr marL="0" indent="0">
              <a:buNone/>
            </a:pPr>
            <a:r>
              <a:rPr lang="es-US" sz="3200" dirty="0">
                <a:solidFill>
                  <a:schemeClr val="tx1">
                    <a:lumMod val="75000"/>
                    <a:lumOff val="25000"/>
                  </a:schemeClr>
                </a:solidFill>
              </a:rPr>
              <a:t> </a:t>
            </a:r>
            <a:r>
              <a:rPr lang="es-US" sz="3200" b="1" dirty="0">
                <a:solidFill>
                  <a:schemeClr val="tx1">
                    <a:lumMod val="75000"/>
                    <a:lumOff val="25000"/>
                  </a:schemeClr>
                </a:solidFill>
              </a:rPr>
              <a:t>Este ciclo escolar, nuestra escuela     está identificada como escuela de Título I asistencia general de Titulo I.</a:t>
            </a:r>
          </a:p>
          <a:p>
            <a:endParaRPr lang="en-US" sz="3000" dirty="0"/>
          </a:p>
        </p:txBody>
      </p:sp>
      <p:sp>
        <p:nvSpPr>
          <p:cNvPr id="5" name="Slide Number Placeholder 4">
            <a:extLst>
              <a:ext uri="{FF2B5EF4-FFF2-40B4-BE49-F238E27FC236}">
                <a16:creationId xmlns:a16="http://schemas.microsoft.com/office/drawing/2014/main" id="{DCAF59A7-860C-4A5E-AE8C-7B58573A095C}"/>
              </a:ext>
            </a:extLst>
          </p:cNvPr>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332645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Annual Meeting/</a:t>
            </a:r>
            <a:r>
              <a:rPr lang="es-US" dirty="0"/>
              <a:t>Reunión anual de Título I </a:t>
            </a:r>
            <a:endParaRPr lang="en-US" dirty="0"/>
          </a:p>
        </p:txBody>
      </p:sp>
      <p:sp>
        <p:nvSpPr>
          <p:cNvPr id="3" name="Content Placeholder 2"/>
          <p:cNvSpPr>
            <a:spLocks noGrp="1"/>
          </p:cNvSpPr>
          <p:nvPr>
            <p:ph idx="1"/>
          </p:nvPr>
        </p:nvSpPr>
        <p:spPr>
          <a:xfrm>
            <a:off x="237744" y="1600201"/>
            <a:ext cx="8769096" cy="2013378"/>
          </a:xfrm>
        </p:spPr>
        <p:txBody>
          <a:bodyPr>
            <a:normAutofit/>
          </a:bodyPr>
          <a:lstStyle/>
          <a:p>
            <a:pPr>
              <a:lnSpc>
                <a:spcPct val="80000"/>
              </a:lnSpc>
              <a:buNone/>
            </a:pPr>
            <a:r>
              <a:rPr lang="en-US" sz="1600" dirty="0"/>
              <a:t>These “supplemental” federal funds are used to:</a:t>
            </a:r>
          </a:p>
          <a:p>
            <a:pPr>
              <a:lnSpc>
                <a:spcPct val="80000"/>
              </a:lnSpc>
            </a:pPr>
            <a:r>
              <a:rPr lang="en-US" sz="1600" dirty="0"/>
              <a:t>Accelerate instruction for struggling students,</a:t>
            </a:r>
          </a:p>
          <a:p>
            <a:pPr>
              <a:lnSpc>
                <a:spcPct val="80000"/>
              </a:lnSpc>
            </a:pPr>
            <a:r>
              <a:rPr lang="en-US" sz="1600" dirty="0"/>
              <a:t>Provide professional-development for teachers, paraprofessionals, and administrators</a:t>
            </a:r>
          </a:p>
          <a:p>
            <a:pPr>
              <a:lnSpc>
                <a:spcPct val="80000"/>
              </a:lnSpc>
            </a:pPr>
            <a:r>
              <a:rPr lang="en-US" sz="1600" dirty="0"/>
              <a:t>Hire </a:t>
            </a:r>
            <a:r>
              <a:rPr lang="en-US" sz="1600" dirty="0">
                <a:solidFill>
                  <a:schemeClr val="tx1"/>
                </a:solidFill>
              </a:rPr>
              <a:t>certified</a:t>
            </a:r>
            <a:r>
              <a:rPr lang="en-US" sz="1600" dirty="0"/>
              <a:t> personnel, </a:t>
            </a:r>
            <a:r>
              <a:rPr lang="en-US" sz="1600" dirty="0">
                <a:solidFill>
                  <a:schemeClr val="tx1"/>
                </a:solidFill>
              </a:rPr>
              <a:t>and highly qualified instructional assisting staff.</a:t>
            </a:r>
          </a:p>
          <a:p>
            <a:pPr>
              <a:lnSpc>
                <a:spcPct val="80000"/>
              </a:lnSpc>
            </a:pPr>
            <a:r>
              <a:rPr lang="en-US" sz="1600" dirty="0"/>
              <a:t>Provide additional resources – technology, personnel, materials, instructional programs, software, and</a:t>
            </a:r>
          </a:p>
          <a:p>
            <a:pPr>
              <a:lnSpc>
                <a:spcPct val="80000"/>
              </a:lnSpc>
            </a:pPr>
            <a:r>
              <a:rPr lang="en-US" sz="1600" dirty="0"/>
              <a:t>Encourage parent and family involvement.</a:t>
            </a:r>
          </a:p>
          <a:p>
            <a:pPr>
              <a:lnSpc>
                <a:spcPct val="80000"/>
              </a:lnSpc>
            </a:pPr>
            <a:endParaRPr lang="en-US" sz="1600"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pic>
        <p:nvPicPr>
          <p:cNvPr id="6" name="Picture 5">
            <a:extLst>
              <a:ext uri="{FF2B5EF4-FFF2-40B4-BE49-F238E27FC236}">
                <a16:creationId xmlns:a16="http://schemas.microsoft.com/office/drawing/2014/main" id="{31F8E2BA-60CF-46B5-82DF-242DA219DB04}"/>
              </a:ext>
            </a:extLst>
          </p:cNvPr>
          <p:cNvPicPr>
            <a:picLocks noChangeAspect="1"/>
          </p:cNvPicPr>
          <p:nvPr/>
        </p:nvPicPr>
        <p:blipFill>
          <a:blip r:embed="rId2"/>
          <a:stretch>
            <a:fillRect/>
          </a:stretch>
        </p:blipFill>
        <p:spPr>
          <a:xfrm>
            <a:off x="331874" y="3978704"/>
            <a:ext cx="8260796" cy="2377646"/>
          </a:xfrm>
          <a:prstGeom prst="rect">
            <a:avLst/>
          </a:prstGeom>
        </p:spPr>
      </p:pic>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F21D-0766-4956-B073-E4D78F451BD1}"/>
              </a:ext>
            </a:extLst>
          </p:cNvPr>
          <p:cNvSpPr>
            <a:spLocks noGrp="1"/>
          </p:cNvSpPr>
          <p:nvPr>
            <p:ph type="title"/>
          </p:nvPr>
        </p:nvSpPr>
        <p:spPr/>
        <p:txBody>
          <a:bodyPr>
            <a:normAutofit/>
          </a:bodyPr>
          <a:lstStyle/>
          <a:p>
            <a:r>
              <a:rPr lang="en-US" sz="3000" dirty="0"/>
              <a:t>Supplemental Dollars?   /    </a:t>
            </a:r>
            <a:r>
              <a:rPr lang="es-US" sz="3000" dirty="0"/>
              <a:t>¿Qué significa  												suplementario?</a:t>
            </a:r>
            <a:r>
              <a:rPr lang="en-US" sz="3000" dirty="0"/>
              <a:t> </a:t>
            </a:r>
          </a:p>
        </p:txBody>
      </p:sp>
      <p:sp>
        <p:nvSpPr>
          <p:cNvPr id="3" name="Content Placeholder 2">
            <a:extLst>
              <a:ext uri="{FF2B5EF4-FFF2-40B4-BE49-F238E27FC236}">
                <a16:creationId xmlns:a16="http://schemas.microsoft.com/office/drawing/2014/main" id="{538F6EF0-E3C2-4E68-AB80-17CC40D464E5}"/>
              </a:ext>
            </a:extLst>
          </p:cNvPr>
          <p:cNvSpPr>
            <a:spLocks noGrp="1"/>
          </p:cNvSpPr>
          <p:nvPr>
            <p:ph sz="half" idx="1"/>
          </p:nvPr>
        </p:nvSpPr>
        <p:spPr/>
        <p:txBody>
          <a:bodyPr>
            <a:normAutofit fontScale="92500"/>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Content Placeholder 3">
            <a:extLst>
              <a:ext uri="{FF2B5EF4-FFF2-40B4-BE49-F238E27FC236}">
                <a16:creationId xmlns:a16="http://schemas.microsoft.com/office/drawing/2014/main" id="{B823EE95-FFCE-4809-8CB4-A1A6943DB13F}"/>
              </a:ext>
            </a:extLst>
          </p:cNvPr>
          <p:cNvSpPr>
            <a:spLocks noGrp="1"/>
          </p:cNvSpPr>
          <p:nvPr>
            <p:ph sz="half" idx="2"/>
          </p:nvPr>
        </p:nvSpPr>
        <p:spPr/>
        <p:txBody>
          <a:bodyPr>
            <a:normAutofit fontScale="92500"/>
          </a:bodyPr>
          <a:lstStyle/>
          <a:p>
            <a:pPr>
              <a:buNone/>
            </a:pPr>
            <a:r>
              <a:rPr lang="es-ES" dirty="0">
                <a:latin typeface="Albertus Medium" pitchFamily="34" charset="0"/>
              </a:rPr>
              <a:t>Esto significa que los fondos de Título I, Parte A, no se pueden utilizar para ofrecer servicios que normalmente están </a:t>
            </a:r>
            <a:r>
              <a:rPr lang="es-ES" u="sng" dirty="0">
                <a:latin typeface="Albertus Medium" pitchFamily="34" charset="0"/>
              </a:rPr>
              <a:t>requeridos</a:t>
            </a:r>
            <a:r>
              <a:rPr lang="es-ES" dirty="0">
                <a:latin typeface="Albertus Medium" pitchFamily="34" charset="0"/>
              </a:rPr>
              <a:t> por: </a:t>
            </a:r>
          </a:p>
          <a:p>
            <a:pPr>
              <a:buNone/>
            </a:pPr>
            <a:r>
              <a:rPr lang="es-ES" dirty="0">
                <a:latin typeface="Albertus Medium" pitchFamily="34" charset="0"/>
              </a:rPr>
              <a:t>- una ley estatal,</a:t>
            </a:r>
          </a:p>
          <a:p>
            <a:pPr>
              <a:buNone/>
            </a:pPr>
            <a:r>
              <a:rPr lang="es-ES" dirty="0">
                <a:latin typeface="Albertus Medium" pitchFamily="34" charset="0"/>
              </a:rPr>
              <a:t>- una regla de la Junta Estatal de Educación,</a:t>
            </a:r>
          </a:p>
          <a:p>
            <a:pPr>
              <a:buNone/>
            </a:pPr>
            <a:r>
              <a:rPr lang="es-ES" dirty="0">
                <a:latin typeface="Albertus Medium" pitchFamily="34" charset="0"/>
              </a:rPr>
              <a:t>- la normativa local.</a:t>
            </a:r>
          </a:p>
          <a:p>
            <a:endParaRPr lang="en-US" dirty="0"/>
          </a:p>
        </p:txBody>
      </p:sp>
      <p:sp>
        <p:nvSpPr>
          <p:cNvPr id="5" name="Slide Number Placeholder 4">
            <a:extLst>
              <a:ext uri="{FF2B5EF4-FFF2-40B4-BE49-F238E27FC236}">
                <a16:creationId xmlns:a16="http://schemas.microsoft.com/office/drawing/2014/main" id="{3C932166-AC15-46F0-8590-9F9553B3ED00}"/>
              </a:ext>
            </a:extLst>
          </p:cNvPr>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98126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758E-E5CF-4E68-AA60-431132D75FD8}"/>
              </a:ext>
            </a:extLst>
          </p:cNvPr>
          <p:cNvSpPr>
            <a:spLocks noGrp="1"/>
          </p:cNvSpPr>
          <p:nvPr>
            <p:ph type="title"/>
          </p:nvPr>
        </p:nvSpPr>
        <p:spPr>
          <a:xfrm>
            <a:off x="1408176" y="274638"/>
            <a:ext cx="7278624" cy="1143000"/>
          </a:xfrm>
        </p:spPr>
        <p:txBody>
          <a:bodyPr/>
          <a:lstStyle/>
          <a:p>
            <a:r>
              <a:rPr lang="en-US" dirty="0"/>
              <a:t>School</a:t>
            </a:r>
          </a:p>
        </p:txBody>
      </p:sp>
      <p:sp>
        <p:nvSpPr>
          <p:cNvPr id="3" name="Content Placeholder 2">
            <a:extLst>
              <a:ext uri="{FF2B5EF4-FFF2-40B4-BE49-F238E27FC236}">
                <a16:creationId xmlns:a16="http://schemas.microsoft.com/office/drawing/2014/main" id="{2DDF64F1-7D7F-434A-8398-47D809EA7E59}"/>
              </a:ext>
            </a:extLst>
          </p:cNvPr>
          <p:cNvSpPr>
            <a:spLocks noGrp="1"/>
          </p:cNvSpPr>
          <p:nvPr>
            <p:ph sz="half" idx="1"/>
          </p:nvPr>
        </p:nvSpPr>
        <p:spPr/>
        <p:txBody>
          <a:bodyPr/>
          <a:lstStyle/>
          <a:p>
            <a:r>
              <a:rPr lang="en-US" dirty="0"/>
              <a:t>At </a:t>
            </a:r>
            <a:r>
              <a:rPr lang="en-US" b="1" dirty="0"/>
              <a:t>Hartsfield, </a:t>
            </a:r>
            <a:r>
              <a:rPr lang="en-US" dirty="0"/>
              <a:t>we spend our Title I dollars on:</a:t>
            </a:r>
          </a:p>
          <a:p>
            <a:pPr marL="457200" lvl="1" indent="0">
              <a:buNone/>
            </a:pPr>
            <a:r>
              <a:rPr lang="en-US" dirty="0"/>
              <a:t>1. Tutorials</a:t>
            </a:r>
          </a:p>
          <a:p>
            <a:pPr marL="457200" lvl="1" indent="0">
              <a:buNone/>
            </a:pPr>
            <a:r>
              <a:rPr lang="en-US" dirty="0"/>
              <a:t>2. Summer School</a:t>
            </a:r>
          </a:p>
          <a:p>
            <a:pPr marL="457200" lvl="1" indent="0">
              <a:buNone/>
            </a:pPr>
            <a:r>
              <a:rPr lang="en-US" dirty="0"/>
              <a:t>3. Intervention Teachers</a:t>
            </a:r>
          </a:p>
          <a:p>
            <a:endParaRPr lang="en-US" dirty="0"/>
          </a:p>
        </p:txBody>
      </p:sp>
      <p:sp>
        <p:nvSpPr>
          <p:cNvPr id="4" name="Content Placeholder 3">
            <a:extLst>
              <a:ext uri="{FF2B5EF4-FFF2-40B4-BE49-F238E27FC236}">
                <a16:creationId xmlns:a16="http://schemas.microsoft.com/office/drawing/2014/main" id="{428CB8DC-49FC-496F-8185-7696901FECB0}"/>
              </a:ext>
            </a:extLst>
          </p:cNvPr>
          <p:cNvSpPr>
            <a:spLocks noGrp="1"/>
          </p:cNvSpPr>
          <p:nvPr>
            <p:ph sz="half" idx="2"/>
          </p:nvPr>
        </p:nvSpPr>
        <p:spPr/>
        <p:txBody>
          <a:bodyPr/>
          <a:lstStyle/>
          <a:p>
            <a:pPr algn="just"/>
            <a:r>
              <a:rPr lang="es-US" dirty="0"/>
              <a:t>En</a:t>
            </a:r>
            <a:r>
              <a:rPr lang="es-US" sz="1200" dirty="0"/>
              <a:t> </a:t>
            </a:r>
            <a:r>
              <a:rPr lang="es-US" dirty="0"/>
              <a:t>la Escuela </a:t>
            </a:r>
            <a:r>
              <a:rPr lang="es-US" b="1" dirty="0" err="1"/>
              <a:t>Hartsfield</a:t>
            </a:r>
            <a:r>
              <a:rPr lang="es-US" b="1" dirty="0"/>
              <a:t> </a:t>
            </a:r>
            <a:r>
              <a:rPr lang="es-US" dirty="0"/>
              <a:t>utilizamos los fondos de Título I para:</a:t>
            </a:r>
          </a:p>
          <a:p>
            <a:pPr marL="457200" lvl="1" indent="0" algn="just">
              <a:buNone/>
            </a:pPr>
            <a:r>
              <a:rPr lang="es-US" dirty="0"/>
              <a:t>1. Tutorías</a:t>
            </a:r>
          </a:p>
          <a:p>
            <a:pPr marL="457200" lvl="1" indent="0" algn="just">
              <a:buNone/>
            </a:pPr>
            <a:r>
              <a:rPr lang="es-US" dirty="0"/>
              <a:t>2. Escuela de Verano</a:t>
            </a:r>
          </a:p>
          <a:p>
            <a:pPr marL="457200" lvl="1" indent="0" algn="just">
              <a:buNone/>
            </a:pPr>
            <a:r>
              <a:rPr lang="es-US" dirty="0"/>
              <a:t>3. Maestros de </a:t>
            </a:r>
            <a:r>
              <a:rPr lang="es-US" dirty="0" err="1"/>
              <a:t>Intervencion</a:t>
            </a:r>
            <a:endParaRPr lang="es-US" dirty="0"/>
          </a:p>
          <a:p>
            <a:endParaRPr lang="en-US" dirty="0"/>
          </a:p>
        </p:txBody>
      </p:sp>
      <p:sp>
        <p:nvSpPr>
          <p:cNvPr id="5" name="Slide Number Placeholder 4">
            <a:extLst>
              <a:ext uri="{FF2B5EF4-FFF2-40B4-BE49-F238E27FC236}">
                <a16:creationId xmlns:a16="http://schemas.microsoft.com/office/drawing/2014/main" id="{0A65D4B4-FE83-40BE-9064-64EEB1EF8DE5}"/>
              </a:ext>
            </a:extLst>
          </p:cNvPr>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137300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87545-155F-4011-A721-5A41BC42A2F5}"/>
              </a:ext>
            </a:extLst>
          </p:cNvPr>
          <p:cNvSpPr>
            <a:spLocks noGrp="1"/>
          </p:cNvSpPr>
          <p:nvPr>
            <p:ph type="title"/>
          </p:nvPr>
        </p:nvSpPr>
        <p:spPr>
          <a:xfrm>
            <a:off x="533400" y="274638"/>
            <a:ext cx="8229600" cy="1143000"/>
          </a:xfrm>
        </p:spPr>
        <p:txBody>
          <a:bodyPr>
            <a:normAutofit/>
          </a:bodyPr>
          <a:lstStyle/>
          <a:p>
            <a:r>
              <a:rPr lang="en-US" sz="2600" dirty="0"/>
              <a:t>Parent and Family Engagement / </a:t>
            </a:r>
            <a:r>
              <a:rPr lang="es-US" sz="2600" dirty="0"/>
              <a:t>Participación de los                										padres y la familia </a:t>
            </a:r>
            <a:endParaRPr lang="en-US" sz="2600" dirty="0"/>
          </a:p>
        </p:txBody>
      </p:sp>
      <p:sp>
        <p:nvSpPr>
          <p:cNvPr id="3" name="Content Placeholder 2">
            <a:extLst>
              <a:ext uri="{FF2B5EF4-FFF2-40B4-BE49-F238E27FC236}">
                <a16:creationId xmlns:a16="http://schemas.microsoft.com/office/drawing/2014/main" id="{97DB2076-3A81-46F3-894E-D319428086A9}"/>
              </a:ext>
            </a:extLst>
          </p:cNvPr>
          <p:cNvSpPr>
            <a:spLocks noGrp="1"/>
          </p:cNvSpPr>
          <p:nvPr>
            <p:ph sz="half" idx="1"/>
          </p:nvPr>
        </p:nvSpPr>
        <p:spPr/>
        <p:txBody>
          <a:bodyPr>
            <a:normAutofit fontScale="92500" lnSpcReduction="10000"/>
          </a:bodyPr>
          <a:lstStyle/>
          <a:p>
            <a:pPr marL="0" indent="0">
              <a:lnSpc>
                <a:spcPct val="90000"/>
              </a:lnSpc>
              <a:buNone/>
            </a:pPr>
            <a:r>
              <a:rPr lang="en-US" dirty="0"/>
              <a:t>Research has </a:t>
            </a:r>
            <a:r>
              <a:rPr lang="en-US" b="1" dirty="0"/>
              <a:t>proven</a:t>
            </a:r>
            <a:r>
              <a:rPr lang="en-US" b="1" i="1" dirty="0"/>
              <a:t> </a:t>
            </a:r>
            <a:r>
              <a:rPr lang="en-US" dirty="0"/>
              <a:t>that students whose parents are involved in their child’s education have greater success in school. </a:t>
            </a:r>
          </a:p>
          <a:p>
            <a:pPr marL="0" indent="0">
              <a:lnSpc>
                <a:spcPct val="90000"/>
              </a:lnSpc>
              <a:buNone/>
            </a:pPr>
            <a:endParaRPr lang="en-US" dirty="0"/>
          </a:p>
          <a:p>
            <a:pPr marL="0" indent="0">
              <a:lnSpc>
                <a:spcPct val="90000"/>
              </a:lnSpc>
              <a:buNone/>
            </a:pPr>
            <a:r>
              <a:rPr lang="en-US" dirty="0"/>
              <a:t>So, the Title I Grant supports activities that focus on parental and family involvement.</a:t>
            </a:r>
          </a:p>
          <a:p>
            <a:endParaRPr lang="en-US" dirty="0"/>
          </a:p>
        </p:txBody>
      </p:sp>
      <p:sp>
        <p:nvSpPr>
          <p:cNvPr id="4" name="Content Placeholder 3">
            <a:extLst>
              <a:ext uri="{FF2B5EF4-FFF2-40B4-BE49-F238E27FC236}">
                <a16:creationId xmlns:a16="http://schemas.microsoft.com/office/drawing/2014/main" id="{C2644646-0215-49C3-A10C-C48B00CD72E4}"/>
              </a:ext>
            </a:extLst>
          </p:cNvPr>
          <p:cNvSpPr>
            <a:spLocks noGrp="1"/>
          </p:cNvSpPr>
          <p:nvPr>
            <p:ph sz="half" idx="2"/>
          </p:nvPr>
        </p:nvSpPr>
        <p:spPr/>
        <p:txBody>
          <a:bodyPr>
            <a:normAutofit fontScale="92500" lnSpcReduction="10000"/>
          </a:bodyPr>
          <a:lstStyle/>
          <a:p>
            <a:pPr marL="0" indent="0">
              <a:lnSpc>
                <a:spcPct val="90000"/>
              </a:lnSpc>
              <a:buNone/>
            </a:pPr>
            <a:r>
              <a:rPr lang="es-ES" dirty="0"/>
              <a:t>Las investigaciones han </a:t>
            </a:r>
            <a:r>
              <a:rPr lang="es-ES" b="1" dirty="0"/>
              <a:t>demostrado</a:t>
            </a:r>
            <a:r>
              <a:rPr lang="es-ES" dirty="0"/>
              <a:t> que los estudiantes cuyos padres se involucran en su educación tienen más éxito en la escuela. </a:t>
            </a:r>
          </a:p>
          <a:p>
            <a:pPr marL="0" indent="0">
              <a:lnSpc>
                <a:spcPct val="90000"/>
              </a:lnSpc>
              <a:buNone/>
            </a:pPr>
            <a:endParaRPr lang="es-ES" dirty="0"/>
          </a:p>
          <a:p>
            <a:pPr marL="0" indent="0">
              <a:lnSpc>
                <a:spcPct val="90000"/>
              </a:lnSpc>
              <a:buNone/>
            </a:pPr>
            <a:r>
              <a:rPr lang="es-ES" dirty="0"/>
              <a:t>Es por eso que los fondos de Título I se utilizan para apoyar actividades centradas en la participación de los padres y la familia. </a:t>
            </a:r>
          </a:p>
          <a:p>
            <a:endParaRPr lang="en-US" dirty="0"/>
          </a:p>
        </p:txBody>
      </p:sp>
      <p:sp>
        <p:nvSpPr>
          <p:cNvPr id="5" name="Slide Number Placeholder 4">
            <a:extLst>
              <a:ext uri="{FF2B5EF4-FFF2-40B4-BE49-F238E27FC236}">
                <a16:creationId xmlns:a16="http://schemas.microsoft.com/office/drawing/2014/main" id="{DD7BE172-94DA-4D74-BE70-F283B5A2C84B}"/>
              </a:ext>
            </a:extLst>
          </p:cNvPr>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1886619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6FAED-3A56-48F5-8EED-A33632AAADBE}"/>
              </a:ext>
            </a:extLst>
          </p:cNvPr>
          <p:cNvSpPr>
            <a:spLocks noGrp="1"/>
          </p:cNvSpPr>
          <p:nvPr>
            <p:ph type="title"/>
          </p:nvPr>
        </p:nvSpPr>
        <p:spPr/>
        <p:txBody>
          <a:bodyPr>
            <a:normAutofit fontScale="90000"/>
          </a:bodyPr>
          <a:lstStyle/>
          <a:p>
            <a:r>
              <a:rPr lang="en-US" sz="2800" dirty="0"/>
              <a:t>Parental Involvement             </a:t>
            </a:r>
            <a:r>
              <a:rPr lang="es-ES" sz="2800" dirty="0"/>
              <a:t>Requisitos para la 		   </a:t>
            </a:r>
            <a:r>
              <a:rPr lang="en-US" sz="2800" dirty="0"/>
              <a:t>Requirements</a:t>
            </a:r>
            <a:r>
              <a:rPr lang="es-ES" sz="2800" dirty="0"/>
              <a:t> 	                     participación de los padres </a:t>
            </a:r>
            <a:br>
              <a:rPr lang="en-US" sz="2800" dirty="0"/>
            </a:br>
            <a:endParaRPr lang="en-US" sz="2800" dirty="0"/>
          </a:p>
        </p:txBody>
      </p:sp>
      <p:sp>
        <p:nvSpPr>
          <p:cNvPr id="3" name="Content Placeholder 2">
            <a:extLst>
              <a:ext uri="{FF2B5EF4-FFF2-40B4-BE49-F238E27FC236}">
                <a16:creationId xmlns:a16="http://schemas.microsoft.com/office/drawing/2014/main" id="{14713979-F603-4BAF-8192-6C828D13696B}"/>
              </a:ext>
            </a:extLst>
          </p:cNvPr>
          <p:cNvSpPr>
            <a:spLocks noGrp="1"/>
          </p:cNvSpPr>
          <p:nvPr>
            <p:ph sz="half" idx="1"/>
          </p:nvPr>
        </p:nvSpPr>
        <p:spPr/>
        <p:txBody>
          <a:bodyPr>
            <a:normAutofit fontScale="70000" lnSpcReduction="20000"/>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marL="0" indent="0">
              <a:buNone/>
            </a:pPr>
            <a:endParaRPr lang="en-US" dirty="0"/>
          </a:p>
          <a:p>
            <a:pPr lvl="1"/>
            <a:r>
              <a:rPr lang="en-US" sz="2800" b="1" dirty="0"/>
              <a:t>School-Parent Compact </a:t>
            </a:r>
            <a:r>
              <a:rPr lang="en-US" sz="2800" dirty="0"/>
              <a:t>(These are statements of shared responsibilities).</a:t>
            </a:r>
          </a:p>
          <a:p>
            <a:pPr marL="457200" lvl="1" indent="0">
              <a:buNone/>
            </a:pPr>
            <a:endParaRPr lang="en-US" sz="2800" dirty="0"/>
          </a:p>
          <a:p>
            <a:pPr lvl="1"/>
            <a:r>
              <a:rPr lang="en-US" sz="2800" b="1" dirty="0"/>
              <a:t>Parent and Family Engagement Policy </a:t>
            </a:r>
            <a:r>
              <a:rPr lang="en-US" sz="2800" dirty="0"/>
              <a:t>(This is a plan to involve parents).</a:t>
            </a:r>
          </a:p>
          <a:p>
            <a:endParaRPr lang="en-US" dirty="0"/>
          </a:p>
        </p:txBody>
      </p:sp>
      <p:sp>
        <p:nvSpPr>
          <p:cNvPr id="4" name="Content Placeholder 3">
            <a:extLst>
              <a:ext uri="{FF2B5EF4-FFF2-40B4-BE49-F238E27FC236}">
                <a16:creationId xmlns:a16="http://schemas.microsoft.com/office/drawing/2014/main" id="{4C6F3854-A068-4809-BC8A-B10E8138A3C7}"/>
              </a:ext>
            </a:extLst>
          </p:cNvPr>
          <p:cNvSpPr>
            <a:spLocks noGrp="1"/>
          </p:cNvSpPr>
          <p:nvPr>
            <p:ph sz="half" idx="2"/>
          </p:nvPr>
        </p:nvSpPr>
        <p:spPr>
          <a:xfrm>
            <a:off x="4495800" y="1600200"/>
            <a:ext cx="4191000" cy="4525963"/>
          </a:xfrm>
        </p:spPr>
        <p:txBody>
          <a:bodyPr>
            <a:normAutofit fontScale="70000" lnSpcReduction="20000"/>
          </a:bodyPr>
          <a:lstStyle/>
          <a:p>
            <a:r>
              <a:rPr lang="es-ES" b="1" dirty="0"/>
              <a:t>Notificaciones para los padres </a:t>
            </a:r>
            <a:r>
              <a:rPr lang="es-ES" dirty="0"/>
              <a:t>(comunicaciones que normalmente se les envían por escrito con el fin de informarlos). </a:t>
            </a:r>
          </a:p>
          <a:p>
            <a:r>
              <a:rPr lang="es-ES" dirty="0"/>
              <a:t>Algunos ejemplos de notificaciones son: </a:t>
            </a:r>
          </a:p>
          <a:p>
            <a:pPr marL="0" indent="0">
              <a:buNone/>
            </a:pPr>
            <a:r>
              <a:rPr lang="es-ES" b="1" dirty="0"/>
              <a:t>	- </a:t>
            </a:r>
            <a:r>
              <a:rPr lang="es-ES" dirty="0"/>
              <a:t>El </a:t>
            </a:r>
            <a:r>
              <a:rPr lang="es-ES" b="1" dirty="0"/>
              <a:t>Convenio de la escuela y los padres</a:t>
            </a:r>
            <a:r>
              <a:rPr lang="es-ES" dirty="0"/>
              <a:t> (declaración de las responsabilidades compartidas) </a:t>
            </a:r>
          </a:p>
          <a:p>
            <a:pPr marL="0" indent="0">
              <a:buNone/>
            </a:pPr>
            <a:endParaRPr lang="es-ES" dirty="0"/>
          </a:p>
          <a:p>
            <a:pPr marL="0" indent="0">
              <a:buNone/>
            </a:pPr>
            <a:r>
              <a:rPr lang="es-ES" b="1" dirty="0"/>
              <a:t>	- </a:t>
            </a:r>
            <a:r>
              <a:rPr lang="es-ES" dirty="0"/>
              <a:t>La </a:t>
            </a:r>
            <a:r>
              <a:rPr lang="es-ES" b="1" dirty="0"/>
              <a:t>Normativa escolar para la participación de los padres y las familias </a:t>
            </a:r>
            <a:r>
              <a:rPr lang="es-ES" dirty="0"/>
              <a:t>(el plan para promover su participación) </a:t>
            </a:r>
          </a:p>
          <a:p>
            <a:endParaRPr lang="en-US" dirty="0"/>
          </a:p>
        </p:txBody>
      </p:sp>
      <p:sp>
        <p:nvSpPr>
          <p:cNvPr id="5" name="Slide Number Placeholder 4">
            <a:extLst>
              <a:ext uri="{FF2B5EF4-FFF2-40B4-BE49-F238E27FC236}">
                <a16:creationId xmlns:a16="http://schemas.microsoft.com/office/drawing/2014/main" id="{D3FFE05B-1F8A-4A19-B09C-07D0D13A68EA}"/>
              </a:ext>
            </a:extLst>
          </p:cNvPr>
          <p:cNvSpPr>
            <a:spLocks noGrp="1"/>
          </p:cNvSpPr>
          <p:nvPr>
            <p:ph type="sldNum" sz="quarter" idx="12"/>
          </p:nvPr>
        </p:nvSpPr>
        <p:spPr/>
        <p:txBody>
          <a:bodyPr/>
          <a:lstStyle/>
          <a:p>
            <a:fld id="{FD52C1F8-3BA5-F24E-8618-E52498D87186}" type="slidenum">
              <a:rPr lang="en-US" smtClean="0"/>
              <a:t>9</a:t>
            </a:fld>
            <a:endParaRPr lang="en-US" dirty="0"/>
          </a:p>
        </p:txBody>
      </p:sp>
    </p:spTree>
    <p:extLst>
      <p:ext uri="{BB962C8B-B14F-4D97-AF65-F5344CB8AC3E}">
        <p14:creationId xmlns:p14="http://schemas.microsoft.com/office/powerpoint/2010/main" val="2387217036"/>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9" ma:contentTypeDescription="Create a new document." ma:contentTypeScope="" ma:versionID="0cc0d19688165d8871146c63cc6cd96a">
  <xsd:schema xmlns:xsd="http://www.w3.org/2001/XMLSchema" xmlns:xs="http://www.w3.org/2001/XMLSchema" xmlns:p="http://schemas.microsoft.com/office/2006/metadata/properties" xmlns:ns1="http://schemas.microsoft.com/sharepoint/v3" xmlns:ns2="4a7df032-6a0e-4167-b33b-52407178ec56" xmlns:ns3="107fa061-bf16-4a71-85ae-142c7874d8f1" targetNamespace="http://schemas.microsoft.com/office/2006/metadata/properties" ma:root="true" ma:fieldsID="641e9e351bff480faa5df3735480d487" ns1:_="" ns2:_="" ns3:_="">
    <xsd:import namespace="http://schemas.microsoft.com/sharepoint/v3"/>
    <xsd:import namespace="4a7df032-6a0e-4167-b33b-52407178ec56"/>
    <xsd:import namespace="107fa061-bf16-4a71-85ae-142c7874d8f1"/>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element ref="ns1:ArticleStartDate" minOccurs="0"/>
                <xsd:element ref="ns2:Document_x0020_Location_x0028_s_x0029__x0020_on_x0020_Websi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rticleStartDate" ma:index="16" nillable="true" ma:displayName="Article Date" ma:description="Article Date is a site column created by the Publishing feature. It is used on the Article Page Content Type as the date of the page." ma:format="DateOnly" ma:internalName="Articl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Document_x0020_Location_x0028_s_x0029__x0020_on_x0020_Website" ma:index="17" nillable="true" ma:displayName="Document Location(s) on Website" ma:internalName="Document_x0020_Location_x0028_s_x0029__x0020_on_x0020_Website">
      <xsd:complexType>
        <xsd:complexContent>
          <xsd:extension base="dms:MultiChoice">
            <xsd:sequence>
              <xsd:element name="Value" maxOccurs="unbounded" minOccurs="0" nillable="true">
                <xsd:simpleType>
                  <xsd:restriction base="dms:Choice">
                    <xsd:enumeration value="Home Page"/>
                    <xsd:enumeration value="Home Page - Documents &amp; Forms"/>
                    <xsd:enumeration value="Home Page - Quick Links"/>
                    <xsd:enumeration value="Calendar At-A-Glance"/>
                    <xsd:enumeration value="Camp Spark"/>
                    <xsd:enumeration value="Comprehensive"/>
                    <xsd:enumeration value="ESF-Focused Support"/>
                    <xsd:enumeration value="ESSER"/>
                    <xsd:enumeration value="Parent &amp; Family Engagement"/>
                    <xsd:enumeration value="Time &amp; Effort"/>
                    <xsd:enumeration value="Virtual Trainings"/>
                    <xsd:enumeration value="Allowable &amp; Unallowable - Home PromLink"/>
                    <xsd:enumeration value="Compliance Documents/Forms - Home PromLink"/>
                    <xsd:enumeration value="Handbooks &amp; Presentations - Home PromLink"/>
                    <xsd:enumeration value="Memorandums - Home PromLink"/>
                    <xsd:enumeration value="Title I Program Elements - Home PromLink"/>
                    <xsd:enumeration value="Not Posted on Site- Saved Only"/>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SharedWithUsers>
    <ArticleStartDate xmlns="http://schemas.microsoft.com/sharepoint/v3" xsi:nil="true"/>
    <Document_x0020_Location_x0028_s_x0029__x0020_on_x0020_Website xmlns="4a7df032-6a0e-4167-b33b-52407178ec56">
      <Value>Parent &amp; Family Engagement</Value>
      <Value>Handbooks &amp; Presentations - Home PromLink</Value>
    </Document_x0020_Location_x0028_s_x0029__x0020_on_x0020_Website>
  </documentManagement>
</p:properties>
</file>

<file path=customXml/itemProps1.xml><?xml version="1.0" encoding="utf-8"?>
<ds:datastoreItem xmlns:ds="http://schemas.openxmlformats.org/officeDocument/2006/customXml" ds:itemID="{2C9506A0-5521-4A17-9F74-564685A73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a7df032-6a0e-4167-b33b-52407178ec56"/>
    <ds:schemaRef ds:uri="107fa061-bf16-4a71-85ae-142c7874d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3.xml><?xml version="1.0" encoding="utf-8"?>
<ds:datastoreItem xmlns:ds="http://schemas.openxmlformats.org/officeDocument/2006/customXml" ds:itemID="{FA6EAF6E-2ACD-483E-BA32-0A1767EB337C}">
  <ds:schemaRefs>
    <ds:schemaRef ds:uri="http://schemas.openxmlformats.org/package/2006/metadata/core-properties"/>
    <ds:schemaRef ds:uri="http://schemas.microsoft.com/office/2006/documentManagement/types"/>
    <ds:schemaRef ds:uri="4a7df032-6a0e-4167-b33b-52407178ec56"/>
    <ds:schemaRef ds:uri="http://schemas.microsoft.com/office/infopath/2007/PartnerControls"/>
    <ds:schemaRef ds:uri="http://schemas.microsoft.com/office/2006/metadata/properties"/>
    <ds:schemaRef ds:uri="107fa061-bf16-4a71-85ae-142c7874d8f1"/>
    <ds:schemaRef ds:uri="http://purl.org/dc/dcmitype/"/>
    <ds:schemaRef ds:uri="http://www.w3.org/XML/1998/namespace"/>
    <ds:schemaRef ds:uri="http://purl.org/dc/terms/"/>
    <ds:schemaRef ds:uri="http://purl.org/dc/elements/1.1/"/>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338</TotalTime>
  <Words>1943</Words>
  <Application>Microsoft Office PowerPoint</Application>
  <PresentationFormat>On-screen Show (4:3)</PresentationFormat>
  <Paragraphs>157</Paragraphs>
  <Slides>16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Albertus Medium</vt:lpstr>
      <vt:lpstr>Arial</vt:lpstr>
      <vt:lpstr>Calibri</vt:lpstr>
      <vt:lpstr>Calibri Light</vt:lpstr>
      <vt:lpstr>Rockwell</vt:lpstr>
      <vt:lpstr>Title I Annual Meeting PP</vt:lpstr>
      <vt:lpstr>Every Student Succeeds Act (ESSA)</vt:lpstr>
      <vt:lpstr>Title I, Part A Program-Definition</vt:lpstr>
      <vt:lpstr>Title I, Part A Program / Título I, Parte A               Programa</vt:lpstr>
      <vt:lpstr>How Schools Qualify / Qué requisitos deben cumplir las escuelas para recibir asistencia del programa</vt:lpstr>
      <vt:lpstr>Title I Annual Meeting/Reunión anual de Título I </vt:lpstr>
      <vt:lpstr>Supplemental Dollars?   /    ¿Qué significa              suplementario? </vt:lpstr>
      <vt:lpstr>School</vt:lpstr>
      <vt:lpstr>Parent and Family Engagement / Participación de los                          padres y la familia </vt:lpstr>
      <vt:lpstr>Parental Involvement             Requisitos para la      Requirements                       participación de los padres  </vt:lpstr>
      <vt:lpstr>Parent Involvement Requirements</vt:lpstr>
      <vt:lpstr>School</vt:lpstr>
      <vt:lpstr>Other Requirements / Otros requisitos </vt:lpstr>
      <vt:lpstr>School</vt:lpstr>
      <vt:lpstr>Remember that…Recuerde que…</vt:lpstr>
      <vt:lpstr>        Questions?  ¿Tiene preguntas?</vt:lpstr>
      <vt:lpstr>Gracias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 Student Succeeds Act (ESSA)</dc:title>
  <dc:creator>Jarrett, Quiandine</dc:creator>
  <cp:lastModifiedBy>Jackson, Cshenal U</cp:lastModifiedBy>
  <cp:revision>29</cp:revision>
  <dcterms:created xsi:type="dcterms:W3CDTF">2020-09-21T23:26:36Z</dcterms:created>
  <dcterms:modified xsi:type="dcterms:W3CDTF">2022-09-30T15:39:42Z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